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svg" ContentType="image/sv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activeX/activeX1.xml" ContentType="application/vnd.ms-office.activeX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activeX/activeX2.xml" ContentType="application/vnd.ms-office.activeX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notesSlides/notesSlide8.xml" ContentType="application/vnd.openxmlformats-officedocument.presentationml.notesSlide+xml"/>
  <Override PartName="/ppt/embeddings/oleObject2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2.xml" ContentType="application/vnd.openxmlformats-officedocument.presentationml.notesSlide+xml"/>
  <Override PartName="/ppt/embeddings/oleObject5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6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7.bin" ContentType="application/vnd.openxmlformats-officedocument.oleObject"/>
  <Override PartName="/ppt/notesSlides/notesSlide17.xml" ContentType="application/vnd.openxmlformats-officedocument.presentationml.notesSlide+xml"/>
  <Override PartName="/ppt/embeddings/oleObject8.bin" ContentType="application/vnd.openxmlformats-officedocument.oleObject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89"/>
  </p:notesMasterIdLst>
  <p:sldIdLst>
    <p:sldId id="377" r:id="rId3"/>
    <p:sldId id="433" r:id="rId4"/>
    <p:sldId id="434" r:id="rId5"/>
    <p:sldId id="445" r:id="rId6"/>
    <p:sldId id="257" r:id="rId7"/>
    <p:sldId id="465" r:id="rId8"/>
    <p:sldId id="267" r:id="rId9"/>
    <p:sldId id="268" r:id="rId10"/>
    <p:sldId id="449" r:id="rId11"/>
    <p:sldId id="436" r:id="rId12"/>
    <p:sldId id="438" r:id="rId13"/>
    <p:sldId id="439" r:id="rId14"/>
    <p:sldId id="437" r:id="rId15"/>
    <p:sldId id="441" r:id="rId16"/>
    <p:sldId id="443" r:id="rId17"/>
    <p:sldId id="447" r:id="rId18"/>
    <p:sldId id="446" r:id="rId19"/>
    <p:sldId id="389" r:id="rId20"/>
    <p:sldId id="467" r:id="rId21"/>
    <p:sldId id="470" r:id="rId22"/>
    <p:sldId id="471" r:id="rId23"/>
    <p:sldId id="466" r:id="rId24"/>
    <p:sldId id="451" r:id="rId25"/>
    <p:sldId id="452" r:id="rId26"/>
    <p:sldId id="442" r:id="rId27"/>
    <p:sldId id="472" r:id="rId28"/>
    <p:sldId id="477" r:id="rId29"/>
    <p:sldId id="473" r:id="rId30"/>
    <p:sldId id="390" r:id="rId31"/>
    <p:sldId id="478" r:id="rId32"/>
    <p:sldId id="482" r:id="rId33"/>
    <p:sldId id="479" r:id="rId34"/>
    <p:sldId id="480" r:id="rId35"/>
    <p:sldId id="499" r:id="rId36"/>
    <p:sldId id="496" r:id="rId37"/>
    <p:sldId id="500" r:id="rId38"/>
    <p:sldId id="497" r:id="rId39"/>
    <p:sldId id="402" r:id="rId40"/>
    <p:sldId id="462" r:id="rId41"/>
    <p:sldId id="463" r:id="rId42"/>
    <p:sldId id="521" r:id="rId43"/>
    <p:sldId id="485" r:id="rId44"/>
    <p:sldId id="486" r:id="rId45"/>
    <p:sldId id="487" r:id="rId46"/>
    <p:sldId id="488" r:id="rId47"/>
    <p:sldId id="489" r:id="rId48"/>
    <p:sldId id="414" r:id="rId49"/>
    <p:sldId id="416" r:id="rId50"/>
    <p:sldId id="492" r:id="rId51"/>
    <p:sldId id="493" r:id="rId52"/>
    <p:sldId id="491" r:id="rId53"/>
    <p:sldId id="501" r:id="rId54"/>
    <p:sldId id="502" r:id="rId55"/>
    <p:sldId id="503" r:id="rId56"/>
    <p:sldId id="504" r:id="rId57"/>
    <p:sldId id="505" r:id="rId58"/>
    <p:sldId id="506" r:id="rId59"/>
    <p:sldId id="507" r:id="rId60"/>
    <p:sldId id="378" r:id="rId61"/>
    <p:sldId id="385" r:id="rId62"/>
    <p:sldId id="396" r:id="rId63"/>
    <p:sldId id="508" r:id="rId64"/>
    <p:sldId id="509" r:id="rId65"/>
    <p:sldId id="517" r:id="rId66"/>
    <p:sldId id="510" r:id="rId67"/>
    <p:sldId id="511" r:id="rId68"/>
    <p:sldId id="520" r:id="rId69"/>
    <p:sldId id="512" r:id="rId70"/>
    <p:sldId id="513" r:id="rId71"/>
    <p:sldId id="514" r:id="rId72"/>
    <p:sldId id="516" r:id="rId73"/>
    <p:sldId id="401" r:id="rId74"/>
    <p:sldId id="519" r:id="rId75"/>
    <p:sldId id="417" r:id="rId76"/>
    <p:sldId id="518" r:id="rId77"/>
    <p:sldId id="420" r:id="rId78"/>
    <p:sldId id="372" r:id="rId79"/>
    <p:sldId id="364" r:id="rId80"/>
    <p:sldId id="411" r:id="rId81"/>
    <p:sldId id="412" r:id="rId82"/>
    <p:sldId id="498" r:id="rId83"/>
    <p:sldId id="260" r:id="rId84"/>
    <p:sldId id="523" r:id="rId85"/>
    <p:sldId id="524" r:id="rId86"/>
    <p:sldId id="522" r:id="rId87"/>
    <p:sldId id="525" r:id="rId88"/>
  </p:sldIdLst>
  <p:sldSz cx="9144000" cy="6858000" type="screen4x3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1DE"/>
    <a:srgbClr val="F85AFA"/>
    <a:srgbClr val="41FB33"/>
    <a:srgbClr val="8EFD5D"/>
    <a:srgbClr val="43C1F5"/>
    <a:srgbClr val="F8F504"/>
    <a:srgbClr val="BAFFF5"/>
    <a:srgbClr val="F8C7A7"/>
    <a:srgbClr val="F0E804"/>
    <a:srgbClr val="FBF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5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gs" Target="tags/tag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16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565.htm" TargetMode="External"/><Relationship Id="rId7" Type="http://schemas.openxmlformats.org/officeDocument/2006/relationships/hyperlink" Target="http://baike.baidu.com/view/3017.htm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158411.htm" TargetMode="External"/><Relationship Id="rId5" Type="http://schemas.openxmlformats.org/officeDocument/2006/relationships/hyperlink" Target="http://baike.baidu.com/view/125353.htm" TargetMode="External"/><Relationship Id="rId4" Type="http://schemas.openxmlformats.org/officeDocument/2006/relationships/hyperlink" Target="http://baike.baidu.com/view/259296.htm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5AA136C9-FD0F-461B-843F-C9A6F3B9991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254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A5BB0B7-D354-4D2E-9B32-DD96A67A9C5D}" type="slidenum">
              <a:rPr lang="en-US" altLang="zh-CN"/>
              <a:pPr>
                <a:spcBef>
                  <a:spcPct val="0"/>
                </a:spcBef>
              </a:pPr>
              <a:t>68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</a:t>
            </a:r>
            <a:r>
              <a:rPr lang="zh-CN" altLang="en-US" b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世纪</a:t>
            </a:r>
            <a:r>
              <a:rPr lang="en-US" altLang="zh-CN" b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70</a:t>
            </a:r>
            <a:r>
              <a:rPr lang="zh-CN" altLang="en-US" b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年代，埃及在阿斯旺兴建了尼罗河巨大水坝即阿斯旺大坝，形成了纳赛尔水库。</a:t>
            </a:r>
          </a:p>
          <a:p>
            <a:pPr eaLnBrk="1" hangingPunct="1">
              <a:defRPr/>
            </a:pP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75519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591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31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5AA136C9-FD0F-461B-843F-C9A6F3B9991D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872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65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91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72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09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8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D0B9E12-F02F-4098-ABA4-B064EAB7182D}" type="slidenum">
              <a:rPr lang="en-US" altLang="zh-CN"/>
              <a:pPr>
                <a:spcBef>
                  <a:spcPct val="0"/>
                </a:spcBef>
              </a:pPr>
              <a:t>13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1860</a:t>
            </a:r>
            <a:r>
              <a:rPr lang="zh-CN" altLang="en-US" smtClean="0"/>
              <a:t>年至</a:t>
            </a:r>
            <a:r>
              <a:rPr lang="en-US" altLang="zh-CN" smtClean="0"/>
              <a:t>1863</a:t>
            </a:r>
            <a:r>
              <a:rPr lang="zh-CN" altLang="en-US" smtClean="0"/>
              <a:t>年</a:t>
            </a:r>
            <a:r>
              <a:rPr lang="zh-CN" altLang="en-US" smtClean="0">
                <a:hlinkClick r:id="rId3"/>
              </a:rPr>
              <a:t>英国</a:t>
            </a:r>
            <a:r>
              <a:rPr lang="zh-CN" altLang="en-US" smtClean="0"/>
              <a:t>探险家约翰</a:t>
            </a:r>
            <a:r>
              <a:rPr lang="en-US" altLang="zh-CN" smtClean="0"/>
              <a:t>·</a:t>
            </a:r>
            <a:r>
              <a:rPr lang="zh-CN" altLang="en-US" smtClean="0"/>
              <a:t>汉宁</a:t>
            </a:r>
            <a:r>
              <a:rPr lang="en-US" altLang="zh-CN" smtClean="0"/>
              <a:t>·</a:t>
            </a:r>
            <a:r>
              <a:rPr lang="zh-CN" altLang="en-US" smtClean="0"/>
              <a:t>斯皮克和</a:t>
            </a:r>
            <a:r>
              <a:rPr lang="zh-CN" altLang="en-US" smtClean="0">
                <a:hlinkClick r:id="rId4"/>
              </a:rPr>
              <a:t>格兰特</a:t>
            </a:r>
            <a:r>
              <a:rPr lang="zh-CN" altLang="en-US" smtClean="0"/>
              <a:t>到此处调查尼罗河的源头时，以</a:t>
            </a:r>
            <a:r>
              <a:rPr lang="zh-CN" altLang="en-US" smtClean="0">
                <a:hlinkClick r:id="rId5"/>
              </a:rPr>
              <a:t>英国女王</a:t>
            </a:r>
            <a:r>
              <a:rPr lang="zh-CN" altLang="en-US" smtClean="0"/>
              <a:t>维多利亚的名字命名该湖泊。湖泊介于东非大</a:t>
            </a:r>
            <a:r>
              <a:rPr lang="zh-CN" altLang="en-US" smtClean="0">
                <a:hlinkClick r:id="rId6"/>
              </a:rPr>
              <a:t>裂谷</a:t>
            </a:r>
            <a:r>
              <a:rPr lang="zh-CN" altLang="en-US" smtClean="0"/>
              <a:t>及其西支之间，居裂谷间浅宽盆地的北部，湖盆是由于地面凹陷而形成的，所以维多利亚湖的成因与东非高原上的其它大湖是完全不同的。该湖的面积</a:t>
            </a:r>
            <a:r>
              <a:rPr lang="en-US" altLang="zh-CN" smtClean="0"/>
              <a:t>69400</a:t>
            </a:r>
            <a:r>
              <a:rPr lang="zh-CN" altLang="en-US" smtClean="0"/>
              <a:t>平方公里，是非洲最大湖泊，在世界淡水湖中，仅次于</a:t>
            </a:r>
            <a:r>
              <a:rPr lang="zh-CN" altLang="en-US" smtClean="0">
                <a:hlinkClick r:id="rId7"/>
              </a:rPr>
              <a:t>北美洲</a:t>
            </a:r>
            <a:r>
              <a:rPr lang="zh-CN" altLang="en-US" smtClean="0"/>
              <a:t>的苏必利尔湖而居世界第二。 </a:t>
            </a:r>
          </a:p>
        </p:txBody>
      </p:sp>
    </p:spTree>
    <p:extLst>
      <p:ext uri="{BB962C8B-B14F-4D97-AF65-F5344CB8AC3E}">
        <p14:creationId xmlns:p14="http://schemas.microsoft.com/office/powerpoint/2010/main" val="125925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608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5AA136C9-FD0F-461B-843F-C9A6F3B9991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2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5AA136C9-FD0F-461B-843F-C9A6F3B9991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24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60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66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163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3D5D7CB-003D-46EA-B162-942868815B1A}" type="slidenum">
              <a:rPr lang="en-US" altLang="zh-CN"/>
              <a:pPr>
                <a:spcBef>
                  <a:spcPct val="0"/>
                </a:spcBef>
              </a:pPr>
              <a:t>62</a:t>
            </a:fld>
            <a:endParaRPr lang="en-US" altLang="zh-CN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mtClean="0"/>
              <a:t>埃及主要以热带沙漠气候为主，沙漠面积占全国面积的</a:t>
            </a:r>
            <a:r>
              <a:rPr lang="en-US" altLang="zh-CN" smtClean="0"/>
              <a:t>90%</a:t>
            </a:r>
            <a:r>
              <a:rPr lang="zh-CN" altLang="en-US" smtClean="0"/>
              <a:t>以上。水是制约埃及发展的主要因素，尼罗河在沙漠地区形成一条“绿色走廊”，埃及的耕地、人口和城市主要集中分布在狭长的尼罗河沿岸平原和河口三角洲。</a:t>
            </a:r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3582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7E5631B2-82A3-43E1-BA9C-3D60F0B39508}" type="datetime1">
              <a:rPr lang="zh-CN" altLang="en-US" sz="1050" smtClean="0">
                <a:solidFill>
                  <a:schemeClr val="tx1"/>
                </a:solidFill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2020/11/5</a:t>
            </a:fld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860739E1-FAD6-4508-9235-0C6FCA35E229}" type="slidenum">
              <a:rPr lang="zh-CN" altLang="en-US" sz="1050" smtClean="0">
                <a:solidFill>
                  <a:schemeClr val="tx1"/>
                </a:solidFill>
                <a:latin typeface="Arial" panose="020B0604020202020204" pitchFamily="34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898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>
            <a:spLocks noChangeArrowheads="1"/>
          </p:cNvSpPr>
          <p:nvPr userDrawn="1"/>
        </p:nvSpPr>
        <p:spPr bwMode="auto">
          <a:xfrm>
            <a:off x="0" y="0"/>
            <a:ext cx="9144000" cy="90805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FFFFFF"/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箭头: 五边形 7"/>
          <p:cNvSpPr>
            <a:spLocks noChangeArrowheads="1"/>
          </p:cNvSpPr>
          <p:nvPr userDrawn="1"/>
        </p:nvSpPr>
        <p:spPr bwMode="auto">
          <a:xfrm>
            <a:off x="-7143" y="-4763"/>
            <a:ext cx="1175147" cy="909638"/>
          </a:xfrm>
          <a:prstGeom prst="homePlate">
            <a:avLst>
              <a:gd name="adj" fmla="val 18645"/>
            </a:avLst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endParaRPr lang="zh-CN" altLang="en-US" sz="1350">
              <a:solidFill>
                <a:srgbClr val="FFFFFF"/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Picture 8" descr="C:\Users\ShiYanch\Desktop\PNG\System\White\MB_0006_back.png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6" t="-1851"/>
          <a:stretch>
            <a:fillRect/>
          </a:stretch>
        </p:blipFill>
        <p:spPr bwMode="auto">
          <a:xfrm>
            <a:off x="378619" y="131763"/>
            <a:ext cx="473869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09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B8CE1-20B5-4C73-AE93-692FCFE6734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93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69889-4E5D-43DE-B2ED-C8ACB90040C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48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858213-C047-4F6D-930A-62ACD964F7C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25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F42E2-1FED-4936-94D1-6C7C25DAE02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50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46C24-6444-4396-B773-7B08EED2C0C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529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546E2-F026-4ECA-BE24-986610B073E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21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3821A-D017-4512-8FEA-6619EFAF1ED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525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F1402-6187-4232-A000-4DEF07F84BD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17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29708-9023-4689-A412-47EB8328CF9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83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14942-FD49-4F81-8A47-A9B09517E43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416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BF243-1662-417C-AE05-06BF7EB0174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00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98662-FF18-4058-9A0E-2FB06A40E81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405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C9BEC-F336-4A6F-9428-FFB3C7FE1DE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83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7C799D-BDC1-4AC7-9F76-E9DFF60C7197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41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49.png"/><Relationship Id="rId18" Type="http://schemas.microsoft.com/office/2007/relationships/hdphoto" Target="../media/hdphoto2.wdp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image" Target="../media/image45.png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7.png"/><Relationship Id="rId15" Type="http://schemas.openxmlformats.org/officeDocument/2006/relationships/image" Target="../media/image50.png"/><Relationship Id="rId10" Type="http://schemas.openxmlformats.org/officeDocument/2006/relationships/image" Target="../media/image55.svg"/><Relationship Id="rId9" Type="http://schemas.openxmlformats.org/officeDocument/2006/relationships/image" Target="../media/image46.png"/><Relationship Id="rId14" Type="http://schemas.openxmlformats.org/officeDocument/2006/relationships/image" Target="../media/image5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microsoft.com/office/2007/relationships/hdphoto" Target="../media/hdphoto3.wdp"/><Relationship Id="rId12" Type="http://schemas.openxmlformats.org/officeDocument/2006/relationships/image" Target="../media/image55.png"/><Relationship Id="rId17" Type="http://schemas.openxmlformats.org/officeDocument/2006/relationships/image" Target="../media/image89.svg"/><Relationship Id="rId2" Type="http://schemas.openxmlformats.org/officeDocument/2006/relationships/image" Target="../media/image52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4.png"/><Relationship Id="rId15" Type="http://schemas.openxmlformats.org/officeDocument/2006/relationships/image" Target="../media/image87.svg"/><Relationship Id="rId10" Type="http://schemas.openxmlformats.org/officeDocument/2006/relationships/image" Target="../media/image84.svg"/><Relationship Id="rId9" Type="http://schemas.openxmlformats.org/officeDocument/2006/relationships/image" Target="../media/image53.png"/><Relationship Id="rId1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17" Type="http://schemas.openxmlformats.org/officeDocument/2006/relationships/image" Target="../media/image89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7.png"/><Relationship Id="rId10" Type="http://schemas.openxmlformats.org/officeDocument/2006/relationships/image" Target="../media/image8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microsoft.com/office/2007/relationships/hdphoto" Target="../media/hdphoto5.wdp"/><Relationship Id="rId18" Type="http://schemas.openxmlformats.org/officeDocument/2006/relationships/image" Target="../media/image112.sv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20" Type="http://schemas.openxmlformats.org/officeDocument/2006/relationships/image" Target="../media/image1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microsoft.com/office/2007/relationships/hdphoto" Target="../media/hdphoto4.wdp"/><Relationship Id="rId5" Type="http://schemas.openxmlformats.org/officeDocument/2006/relationships/image" Target="../media/image101.svg"/><Relationship Id="rId15" Type="http://schemas.microsoft.com/office/2007/relationships/hdphoto" Target="../media/hdphoto6.wdp"/><Relationship Id="rId10" Type="http://schemas.openxmlformats.org/officeDocument/2006/relationships/image" Target="../media/image64.png"/><Relationship Id="rId19" Type="http://schemas.openxmlformats.org/officeDocument/2006/relationships/image" Target="../media/image17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1.png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94.jpeg"/><Relationship Id="rId5" Type="http://schemas.openxmlformats.org/officeDocument/2006/relationships/image" Target="../media/image93.png"/><Relationship Id="rId4" Type="http://schemas.openxmlformats.org/officeDocument/2006/relationships/slide" Target="slide8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3.jpeg"/><Relationship Id="rId3" Type="http://schemas.openxmlformats.org/officeDocument/2006/relationships/image" Target="../media/image17.png"/><Relationship Id="rId7" Type="http://schemas.openxmlformats.org/officeDocument/2006/relationships/image" Target="../media/image18.jpe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22.png"/><Relationship Id="rId15" Type="http://schemas.openxmlformats.org/officeDocument/2006/relationships/image" Target="../media/image18.svg"/><Relationship Id="rId10" Type="http://schemas.openxmlformats.org/officeDocument/2006/relationships/image" Target="../media/image21.jpe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2.png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2.png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2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6.emf"/><Relationship Id="rId4" Type="http://schemas.openxmlformats.org/officeDocument/2006/relationships/oleObject" Target="../embeddings/oleObject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8.png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5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39.jpeg"/><Relationship Id="rId7" Type="http://schemas.openxmlformats.org/officeDocument/2006/relationships/image" Target="../media/image13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3.jpe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48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7.jpeg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7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50.jpeg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1.png"/><Relationship Id="rId2" Type="http://schemas.openxmlformats.org/officeDocument/2006/relationships/tags" Target="../tags/tag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156.png"/><Relationship Id="rId18" Type="http://schemas.openxmlformats.org/officeDocument/2006/relationships/slide" Target="slide13.xml"/><Relationship Id="rId26" Type="http://schemas.openxmlformats.org/officeDocument/2006/relationships/oleObject" Target="../embeddings/oleObject24.bin"/><Relationship Id="rId3" Type="http://schemas.openxmlformats.org/officeDocument/2006/relationships/image" Target="../media/image159.png"/><Relationship Id="rId21" Type="http://schemas.openxmlformats.org/officeDocument/2006/relationships/oleObject" Target="../embeddings/oleObject19.bin"/><Relationship Id="rId7" Type="http://schemas.openxmlformats.org/officeDocument/2006/relationships/image" Target="../media/image153.png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158.png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29" Type="http://schemas.openxmlformats.org/officeDocument/2006/relationships/oleObject" Target="../embeddings/oleObject27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55.png"/><Relationship Id="rId24" Type="http://schemas.openxmlformats.org/officeDocument/2006/relationships/oleObject" Target="../embeddings/oleObject22.bin"/><Relationship Id="rId32" Type="http://schemas.openxmlformats.org/officeDocument/2006/relationships/oleObject" Target="../embeddings/oleObject30.bin"/><Relationship Id="rId5" Type="http://schemas.openxmlformats.org/officeDocument/2006/relationships/image" Target="../media/image152.png"/><Relationship Id="rId15" Type="http://schemas.openxmlformats.org/officeDocument/2006/relationships/image" Target="../media/image157.png"/><Relationship Id="rId23" Type="http://schemas.openxmlformats.org/officeDocument/2006/relationships/oleObject" Target="../embeddings/oleObject21.bin"/><Relationship Id="rId28" Type="http://schemas.openxmlformats.org/officeDocument/2006/relationships/oleObject" Target="../embeddings/oleObject26.bin"/><Relationship Id="rId10" Type="http://schemas.openxmlformats.org/officeDocument/2006/relationships/oleObject" Target="../embeddings/oleObject13.bin"/><Relationship Id="rId19" Type="http://schemas.openxmlformats.org/officeDocument/2006/relationships/oleObject" Target="../embeddings/oleObject17.bin"/><Relationship Id="rId31" Type="http://schemas.openxmlformats.org/officeDocument/2006/relationships/oleObject" Target="../embeddings/oleObject29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54.png"/><Relationship Id="rId14" Type="http://schemas.openxmlformats.org/officeDocument/2006/relationships/oleObject" Target="../embeddings/oleObject15.bin"/><Relationship Id="rId22" Type="http://schemas.openxmlformats.org/officeDocument/2006/relationships/oleObject" Target="../embeddings/oleObject20.bin"/><Relationship Id="rId27" Type="http://schemas.openxmlformats.org/officeDocument/2006/relationships/oleObject" Target="../embeddings/oleObject25.bin"/><Relationship Id="rId30" Type="http://schemas.openxmlformats.org/officeDocument/2006/relationships/oleObject" Target="../embeddings/oleObject28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Relationship Id="rId4" Type="http://schemas.openxmlformats.org/officeDocument/2006/relationships/slide" Target="slide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926330" y="1205230"/>
            <a:ext cx="4463415" cy="4321175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8890" y="2062480"/>
            <a:ext cx="7938770" cy="2731770"/>
          </a:xfrm>
          <a:prstGeom prst="rect">
            <a:avLst/>
          </a:prstGeom>
          <a:solidFill>
            <a:srgbClr val="00B0F0">
              <a:alpha val="50000"/>
            </a:srgbClr>
          </a:solidFill>
          <a:ln w="76200" cmpd="thickThin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3215" y="-12065"/>
            <a:ext cx="3749675" cy="83566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4400" b="1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世界地理分区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0257" y="2772020"/>
            <a:ext cx="4773930" cy="119888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非洲与埃及</a:t>
            </a:r>
          </a:p>
        </p:txBody>
      </p:sp>
      <p:pic>
        <p:nvPicPr>
          <p:cNvPr id="2" name="图片 1" descr="非洲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670" y="1458595"/>
            <a:ext cx="3918585" cy="382524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289560" y="1332010"/>
            <a:ext cx="2019300" cy="82994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第六节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-8890" y="5887720"/>
            <a:ext cx="929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非洲是阿非利加洲的简称。源自古希腊文，是“阳光灼热的大陆”。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D:\工作\ppt\02-地表形态变化的内力作用\image\东非大裂谷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426" y="803881"/>
            <a:ext cx="3199797" cy="3305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8435" name="Picture 3" descr="D:\工作\ppt\02-地表形态变化的内力作用\image\裂谷.jpg"/>
          <p:cNvPicPr>
            <a:picLocks noChangeAspect="1" noChangeArrowheads="1"/>
          </p:cNvPicPr>
          <p:nvPr/>
        </p:nvPicPr>
        <p:blipFill>
          <a:blip r:embed="rId5">
            <a:lum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973" y="1272068"/>
            <a:ext cx="4191000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82345" y="94702"/>
            <a:ext cx="4307092" cy="11757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 smtClean="0">
                <a:latin typeface="+mn-ea"/>
                <a:cs typeface="+mn-ea"/>
              </a:rPr>
              <a:t>④特殊地貌：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cs typeface="+mn-ea"/>
              </a:rPr>
              <a:t>东非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+mn-ea"/>
              </a:rPr>
              <a:t>大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cs typeface="+mn-ea"/>
              </a:rPr>
              <a:t>裂谷</a:t>
            </a:r>
            <a:endParaRPr lang="en-US" altLang="zh-CN" sz="2400" b="1" dirty="0" smtClean="0">
              <a:solidFill>
                <a:schemeClr val="tx1"/>
              </a:solidFill>
              <a:latin typeface="+mn-ea"/>
              <a:cs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+mn-ea"/>
              </a:rPr>
              <a:t>（</a:t>
            </a:r>
            <a:r>
              <a:rPr lang="zh-CN" altLang="en-US" sz="2000" b="1" dirty="0" smtClean="0">
                <a:solidFill>
                  <a:srgbClr val="0221DE"/>
                </a:solidFill>
                <a:latin typeface="+mn-ea"/>
                <a:cs typeface="+mn-ea"/>
              </a:rPr>
              <a:t>板块内部张裂，地壳断裂下陷，</a:t>
            </a:r>
            <a:endParaRPr lang="en-US" altLang="zh-CN" sz="2000" b="1" dirty="0" smtClean="0">
              <a:solidFill>
                <a:srgbClr val="0221DE"/>
              </a:solidFill>
              <a:latin typeface="+mn-ea"/>
              <a:cs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 smtClean="0">
                <a:solidFill>
                  <a:srgbClr val="0221DE"/>
                </a:solidFill>
                <a:latin typeface="+mn-ea"/>
                <a:cs typeface="+mn-ea"/>
              </a:rPr>
              <a:t>裂谷</a:t>
            </a:r>
            <a:r>
              <a:rPr lang="zh-CN" altLang="en-US" sz="2000" b="1" dirty="0">
                <a:solidFill>
                  <a:srgbClr val="0221DE"/>
                </a:solidFill>
                <a:latin typeface="+mn-ea"/>
                <a:cs typeface="+mn-ea"/>
              </a:rPr>
              <a:t>带内</a:t>
            </a:r>
            <a:r>
              <a:rPr lang="zh-CN" altLang="en-US" sz="2000" b="1" u="sng" dirty="0">
                <a:solidFill>
                  <a:srgbClr val="FF0000"/>
                </a:solidFill>
                <a:latin typeface="+mn-ea"/>
                <a:cs typeface="+mn-ea"/>
              </a:rPr>
              <a:t>多火山、断陷谷、构造湖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+mn-ea"/>
              </a:rPr>
              <a:t>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1300" name="ShockwaveFlash1" r:id="rId2" imgW="7315200" imgH="2514600"/>
        </mc:Choice>
        <mc:Fallback>
          <p:control name="ShockwaveFlash1" r:id="rId2" imgW="7315200" imgH="2514600">
            <p:pic>
              <p:nvPicPr>
                <p:cNvPr id="18438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914400" y="4343400"/>
                  <a:ext cx="7315200" cy="2514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3645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8027988" y="1916113"/>
            <a:ext cx="549275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</a:rPr>
              <a:t>东非大裂谷卫星图片</a:t>
            </a:r>
          </a:p>
        </p:txBody>
      </p:sp>
      <p:pic>
        <p:nvPicPr>
          <p:cNvPr id="21507" name="Picture 3" descr="东非大裂谷的卫星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0"/>
            <a:ext cx="6911975" cy="682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4" descr="东非大裂谷景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5" descr="11896609532287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8" name="Rectangle 6"/>
          <p:cNvSpPr>
            <a:spLocks noGrp="1" noChangeArrowheads="1"/>
          </p:cNvSpPr>
          <p:nvPr>
            <p:ph type="title"/>
          </p:nvPr>
        </p:nvSpPr>
        <p:spPr>
          <a:xfrm>
            <a:off x="179388" y="260350"/>
            <a:ext cx="4600575" cy="825500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F3300"/>
                </a:solidFill>
              </a:rPr>
              <a:t>东非大裂谷景观</a:t>
            </a:r>
          </a:p>
        </p:txBody>
      </p:sp>
    </p:spTree>
    <p:extLst>
      <p:ext uri="{BB962C8B-B14F-4D97-AF65-F5344CB8AC3E}">
        <p14:creationId xmlns:p14="http://schemas.microsoft.com/office/powerpoint/2010/main" val="1606594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538"/>
            <a:ext cx="67056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0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145473" y="1394966"/>
            <a:ext cx="4696691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5000"/>
              </a:spcBef>
              <a:buFontTx/>
              <a:buNone/>
            </a:pPr>
            <a:r>
              <a:rPr lang="zh-CN" altLang="en-US" sz="2400" b="1" dirty="0" smtClean="0">
                <a:latin typeface="+mn-ea"/>
                <a:ea typeface="+mn-ea"/>
              </a:rPr>
              <a:t>①</a:t>
            </a:r>
            <a:r>
              <a:rPr lang="zh-CN" altLang="en-US" sz="2400" b="1" dirty="0">
                <a:latin typeface="+mn-ea"/>
                <a:ea typeface="+mn-ea"/>
              </a:rPr>
              <a:t>裂谷带两岸多悬崖</a:t>
            </a:r>
            <a:r>
              <a:rPr lang="zh-CN" altLang="en-US" sz="2400" b="1" dirty="0" smtClean="0">
                <a:latin typeface="+mn-ea"/>
                <a:ea typeface="+mn-ea"/>
              </a:rPr>
              <a:t>，并</a:t>
            </a:r>
            <a:r>
              <a:rPr lang="zh-CN" altLang="en-US" sz="2400" b="1" dirty="0">
                <a:latin typeface="+mn-ea"/>
                <a:ea typeface="+mn-ea"/>
              </a:rPr>
              <a:t>有许多火山分布：</a:t>
            </a:r>
          </a:p>
          <a:p>
            <a:pPr marL="342900" indent="-342900" eaLnBrk="1" hangingPunct="1"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3300"/>
                </a:solidFill>
                <a:latin typeface="+mn-ea"/>
                <a:ea typeface="+mn-ea"/>
              </a:rPr>
              <a:t>乞力马扎罗山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zh-CN" altLang="en-US" sz="2000" b="1" dirty="0">
                <a:solidFill>
                  <a:srgbClr val="0000CC"/>
                </a:solidFill>
                <a:latin typeface="+mn-ea"/>
                <a:ea typeface="+mn-ea"/>
              </a:rPr>
              <a:t>死火山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r>
              <a:rPr lang="en-US" altLang="zh-CN" sz="2000" b="1" dirty="0" smtClean="0">
                <a:solidFill>
                  <a:srgbClr val="0000CC"/>
                </a:solidFill>
                <a:latin typeface="+mn-ea"/>
                <a:ea typeface="+mn-ea"/>
              </a:rPr>
              <a:t>5895</a:t>
            </a:r>
            <a:r>
              <a:rPr lang="zh-CN" altLang="en-US" sz="2000" b="1" dirty="0">
                <a:latin typeface="+mn-ea"/>
                <a:ea typeface="+mn-ea"/>
              </a:rPr>
              <a:t>米</a:t>
            </a:r>
            <a:r>
              <a:rPr lang="zh-CN" altLang="en-US" sz="2400" b="1" dirty="0" smtClean="0">
                <a:latin typeface="+mn-ea"/>
                <a:ea typeface="+mn-ea"/>
              </a:rPr>
              <a:t>。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pPr eaLnBrk="1" hangingPunct="1">
              <a:spcBef>
                <a:spcPct val="25000"/>
              </a:spcBef>
              <a:buNone/>
            </a:pPr>
            <a:endParaRPr lang="zh-CN" altLang="en-US" sz="2400" b="1" dirty="0">
              <a:latin typeface="+mn-ea"/>
              <a:ea typeface="+mn-ea"/>
            </a:endParaRPr>
          </a:p>
          <a:p>
            <a:pPr eaLnBrk="1" hangingPunct="1">
              <a:spcBef>
                <a:spcPct val="25000"/>
              </a:spcBef>
              <a:buFontTx/>
              <a:buNone/>
            </a:pPr>
            <a:r>
              <a:rPr lang="zh-CN" altLang="en-US" sz="2400" b="1" dirty="0">
                <a:latin typeface="+mn-ea"/>
                <a:ea typeface="+mn-ea"/>
              </a:rPr>
              <a:t>②在裂谷带的底部</a:t>
            </a:r>
            <a:r>
              <a:rPr lang="zh-CN" altLang="en-US" sz="2400" b="1" dirty="0" smtClean="0">
                <a:latin typeface="+mn-ea"/>
                <a:ea typeface="+mn-ea"/>
              </a:rPr>
              <a:t>有许多</a:t>
            </a:r>
            <a:r>
              <a:rPr lang="zh-CN" altLang="en-US" sz="2400" b="1" dirty="0">
                <a:latin typeface="+mn-ea"/>
                <a:ea typeface="+mn-ea"/>
              </a:rPr>
              <a:t>狭长深邃的湖泊</a:t>
            </a:r>
            <a:r>
              <a:rPr lang="zh-CN" altLang="en-US" sz="2400" b="1" dirty="0" smtClean="0">
                <a:latin typeface="+mn-ea"/>
                <a:ea typeface="+mn-ea"/>
              </a:rPr>
              <a:t>：</a:t>
            </a:r>
            <a:endParaRPr lang="zh-CN" altLang="en-US" sz="2400" b="1" dirty="0">
              <a:latin typeface="+mn-ea"/>
              <a:ea typeface="+mn-ea"/>
            </a:endParaRPr>
          </a:p>
          <a:p>
            <a:pPr marL="342900" indent="-342900"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坦噶尼喀湖：</a:t>
            </a:r>
            <a:r>
              <a:rPr lang="zh-CN" altLang="en-US" sz="2000" b="1" dirty="0" smtClean="0">
                <a:latin typeface="+mn-ea"/>
                <a:ea typeface="+mn-ea"/>
                <a:sym typeface="+mn-ea"/>
              </a:rPr>
              <a:t>非洲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最深</a:t>
            </a:r>
            <a:r>
              <a:rPr lang="zh-CN" altLang="en-US" sz="2000" b="1" dirty="0" smtClean="0">
                <a:latin typeface="+mn-ea"/>
                <a:ea typeface="+mn-ea"/>
                <a:sym typeface="+mn-ea"/>
              </a:rPr>
              <a:t>，世界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第二深</a:t>
            </a:r>
            <a:r>
              <a:rPr lang="zh-CN" altLang="en-US" sz="2000" b="1" dirty="0" smtClean="0">
                <a:latin typeface="+mn-ea"/>
                <a:ea typeface="+mn-ea"/>
                <a:sym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  <a:sym typeface="+mn-ea"/>
            </a:endParaRPr>
          </a:p>
          <a:p>
            <a:pPr fontAlgn="base">
              <a:spcBef>
                <a:spcPts val="0"/>
              </a:spcBef>
              <a:buNone/>
            </a:pPr>
            <a:r>
              <a:rPr lang="zh-CN" altLang="en-US" sz="2000" b="1" dirty="0" smtClean="0">
                <a:latin typeface="+mn-ea"/>
                <a:ea typeface="+mn-ea"/>
                <a:sym typeface="+mn-ea"/>
              </a:rPr>
              <a:t>（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次于贝加尔湖</a:t>
            </a:r>
            <a:r>
              <a:rPr lang="zh-CN" altLang="en-US" sz="2000" b="1" dirty="0" smtClean="0">
                <a:latin typeface="+mn-ea"/>
                <a:ea typeface="+mn-ea"/>
                <a:sym typeface="+mn-ea"/>
              </a:rPr>
              <a:t>）</a:t>
            </a:r>
            <a:endParaRPr lang="en-US" altLang="zh-CN" sz="2000" b="1" dirty="0" smtClean="0">
              <a:latin typeface="+mn-ea"/>
              <a:ea typeface="+mn-ea"/>
              <a:sym typeface="+mn-ea"/>
            </a:endParaRPr>
          </a:p>
          <a:p>
            <a:pPr fontAlgn="base">
              <a:spcBef>
                <a:spcPts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成因：板块张裂断裂下陷，积水成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湖</a:t>
            </a:r>
            <a:endParaRPr lang="zh-CN" altLang="en-US" sz="2000" b="1" dirty="0">
              <a:latin typeface="+mn-ea"/>
              <a:ea typeface="+mn-ea"/>
            </a:endParaRPr>
          </a:p>
          <a:p>
            <a:pPr marL="342900" lvl="0" indent="-342900"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维多利亚湖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为非洲最大的湖泊。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（世界第二，次于苏必利尔湖</a:t>
            </a:r>
            <a:r>
              <a:rPr lang="zh-CN" altLang="en-US" sz="2000" b="1" dirty="0" smtClean="0">
                <a:latin typeface="+mn-ea"/>
                <a:ea typeface="+mn-ea"/>
                <a:sym typeface="+mn-ea"/>
              </a:rPr>
              <a:t>）</a:t>
            </a:r>
            <a:endParaRPr lang="en-US" altLang="zh-CN" sz="2000" b="1" dirty="0" smtClean="0">
              <a:latin typeface="+mn-ea"/>
              <a:ea typeface="+mn-ea"/>
              <a:sym typeface="+mn-ea"/>
            </a:endParaRPr>
          </a:p>
          <a:p>
            <a:pPr fontAlgn="base">
              <a:spcBef>
                <a:spcPts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成因：盆地凹陷（地壳运动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使岩层弯曲，地面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渐渐下沉，形成集水盆地 ）</a:t>
            </a:r>
            <a:endParaRPr lang="zh-CN" altLang="en-US" sz="2000" noProof="1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0" fontAlgn="base">
              <a:spcBef>
                <a:spcPts val="0"/>
              </a:spcBef>
              <a:buNone/>
            </a:pPr>
            <a:endParaRPr lang="zh-CN" altLang="en-US" sz="2000" b="1" noProof="1">
              <a:latin typeface="+mn-ea"/>
              <a:ea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154" y="142009"/>
            <a:ext cx="4103846" cy="639387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2345" y="94702"/>
            <a:ext cx="4307092" cy="11757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 smtClean="0">
                <a:latin typeface="+mn-ea"/>
                <a:cs typeface="+mn-ea"/>
              </a:rPr>
              <a:t>④特殊地貌：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cs typeface="+mn-ea"/>
              </a:rPr>
              <a:t>东非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+mn-ea"/>
              </a:rPr>
              <a:t>大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cs typeface="+mn-ea"/>
              </a:rPr>
              <a:t>裂谷</a:t>
            </a:r>
            <a:endParaRPr lang="en-US" altLang="zh-CN" sz="2400" b="1" dirty="0" smtClean="0">
              <a:solidFill>
                <a:schemeClr val="tx1"/>
              </a:solidFill>
              <a:latin typeface="+mn-ea"/>
              <a:cs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+mn-ea"/>
              </a:rPr>
              <a:t>（</a:t>
            </a:r>
            <a:r>
              <a:rPr lang="zh-CN" altLang="en-US" sz="2000" b="1" dirty="0" smtClean="0">
                <a:solidFill>
                  <a:srgbClr val="0221DE"/>
                </a:solidFill>
                <a:latin typeface="+mn-ea"/>
                <a:cs typeface="+mn-ea"/>
              </a:rPr>
              <a:t>板块内部张裂，地壳断裂下陷，</a:t>
            </a:r>
            <a:endParaRPr lang="en-US" altLang="zh-CN" sz="2000" b="1" dirty="0" smtClean="0">
              <a:solidFill>
                <a:srgbClr val="0221DE"/>
              </a:solidFill>
              <a:latin typeface="+mn-ea"/>
              <a:cs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 smtClean="0">
                <a:solidFill>
                  <a:srgbClr val="0221DE"/>
                </a:solidFill>
                <a:latin typeface="+mn-ea"/>
                <a:cs typeface="+mn-ea"/>
              </a:rPr>
              <a:t>裂谷</a:t>
            </a:r>
            <a:r>
              <a:rPr lang="zh-CN" altLang="en-US" sz="2000" b="1" dirty="0">
                <a:solidFill>
                  <a:srgbClr val="0221DE"/>
                </a:solidFill>
                <a:latin typeface="+mn-ea"/>
                <a:cs typeface="+mn-ea"/>
              </a:rPr>
              <a:t>带内</a:t>
            </a:r>
            <a:r>
              <a:rPr lang="zh-CN" altLang="en-US" sz="2000" b="1" u="sng" dirty="0">
                <a:solidFill>
                  <a:srgbClr val="FF0000"/>
                </a:solidFill>
                <a:latin typeface="+mn-ea"/>
                <a:cs typeface="+mn-ea"/>
              </a:rPr>
              <a:t>多火山、断陷谷、构造湖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+mn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1390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413"/>
            <a:ext cx="907126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423B3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下图左为肯尼亚及毗邻国家略图，右图是左图中沿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423B3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423B3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线的地形剖面示意图，读图完成下列问题．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）维多利亚湖盆与坦噶尼喀湖的形成原因分别是什么？坦噶尼喀湖面积的变动趋势如何？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290" name="Picture 2" descr="http://thumb.1010pic.com/pic3/upload/images/201310/51/2e2aee8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0" y="1493837"/>
            <a:ext cx="7827928" cy="35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04120" y="5143500"/>
            <a:ext cx="87112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维多利亚湖是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因地壳运动，岩层弯曲，使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地面渐渐下沉而形成的浅的集水盆地，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属于向斜成湖．</a:t>
            </a:r>
            <a:endParaRPr lang="en-US" altLang="zh-CN" sz="24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坦葛尼喀湖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是东非大裂谷断裂时形成的，属于断层湖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．</a:t>
            </a:r>
            <a:endParaRPr lang="en-US" altLang="zh-CN" sz="24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坦噶尼喀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湖面积在未来将不断扩大．</a:t>
            </a:r>
          </a:p>
        </p:txBody>
      </p:sp>
    </p:spTree>
    <p:extLst>
      <p:ext uri="{BB962C8B-B14F-4D97-AF65-F5344CB8AC3E}">
        <p14:creationId xmlns:p14="http://schemas.microsoft.com/office/powerpoint/2010/main" val="19098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ChangeArrowheads="1"/>
          </p:cNvSpPr>
          <p:nvPr/>
        </p:nvSpPr>
        <p:spPr bwMode="auto">
          <a:xfrm>
            <a:off x="228600" y="228600"/>
            <a:ext cx="8534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刚果盆地</a:t>
            </a:r>
            <a:r>
              <a:rPr lang="en-US" altLang="zh-CN" sz="2400" b="1">
                <a:ea typeface="黑体" panose="02010609060101010101" pitchFamily="49" charset="-122"/>
              </a:rPr>
              <a:t>——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世界最大的盆地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原为内陆湖后由于地壳上升，河流下切，湖水外泻而成 </a:t>
            </a:r>
          </a:p>
        </p:txBody>
      </p:sp>
      <p:pic>
        <p:nvPicPr>
          <p:cNvPr id="24579" name="Picture 13" descr="1314-b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47800"/>
            <a:ext cx="3962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Oval 14"/>
          <p:cNvSpPr>
            <a:spLocks noChangeArrowheads="1"/>
          </p:cNvSpPr>
          <p:nvPr/>
        </p:nvSpPr>
        <p:spPr bwMode="auto">
          <a:xfrm>
            <a:off x="6553200" y="3810000"/>
            <a:ext cx="1143000" cy="1066800"/>
          </a:xfrm>
          <a:prstGeom prst="ellips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006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" y="1675967"/>
            <a:ext cx="4790209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216944" y="2918222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buFont typeface="Arial" panose="020B0604020202020204" pitchFamily="34" charset="0"/>
              <a:defRPr/>
            </a:pPr>
            <a:endParaRPr lang="zh-CN" altLang="zh-CN" sz="2100" b="1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493" name="Picture 14" descr="3DLC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314" y="1560196"/>
            <a:ext cx="6922770" cy="20921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4" name="Picture 15" descr="3DLC1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13" y="3862864"/>
            <a:ext cx="8008144" cy="170640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2" name="Rectangle 16"/>
          <p:cNvSpPr>
            <a:spLocks noChangeArrowheads="1"/>
          </p:cNvSpPr>
          <p:nvPr/>
        </p:nvSpPr>
        <p:spPr bwMode="auto">
          <a:xfrm>
            <a:off x="458153" y="2433638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赤道</a:t>
            </a: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458153" y="4246484"/>
            <a:ext cx="9179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20°E</a:t>
            </a:r>
          </a:p>
        </p:txBody>
      </p:sp>
      <p:sp>
        <p:nvSpPr>
          <p:cNvPr id="20503" name="Text Box 24"/>
          <p:cNvSpPr txBox="1"/>
          <p:nvPr/>
        </p:nvSpPr>
        <p:spPr>
          <a:xfrm>
            <a:off x="349567" y="1221105"/>
            <a:ext cx="4186238" cy="41549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非洲典型经纬线剖面图：</a:t>
            </a:r>
          </a:p>
        </p:txBody>
      </p:sp>
      <p:sp>
        <p:nvSpPr>
          <p:cNvPr id="5" name="矩形 4"/>
          <p:cNvSpPr/>
          <p:nvPr/>
        </p:nvSpPr>
        <p:spPr>
          <a:xfrm>
            <a:off x="3311843" y="2275523"/>
            <a:ext cx="1278255" cy="396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矩形 5"/>
          <p:cNvSpPr/>
          <p:nvPr/>
        </p:nvSpPr>
        <p:spPr>
          <a:xfrm>
            <a:off x="5726430" y="1635443"/>
            <a:ext cx="1278255" cy="384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b="1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矩形 6"/>
          <p:cNvSpPr/>
          <p:nvPr/>
        </p:nvSpPr>
        <p:spPr>
          <a:xfrm>
            <a:off x="6585585" y="3817144"/>
            <a:ext cx="718185" cy="728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b="1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矩形 7"/>
          <p:cNvSpPr/>
          <p:nvPr/>
        </p:nvSpPr>
        <p:spPr>
          <a:xfrm>
            <a:off x="5340667" y="3983356"/>
            <a:ext cx="576263" cy="68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b="1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9" name="矩形 8"/>
          <p:cNvSpPr/>
          <p:nvPr/>
        </p:nvSpPr>
        <p:spPr>
          <a:xfrm>
            <a:off x="2835116" y="3907631"/>
            <a:ext cx="1278255" cy="396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b="1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0" name="矩形 9"/>
          <p:cNvSpPr/>
          <p:nvPr/>
        </p:nvSpPr>
        <p:spPr>
          <a:xfrm>
            <a:off x="8455819" y="3983355"/>
            <a:ext cx="468154" cy="88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b="1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矩形 10"/>
          <p:cNvSpPr/>
          <p:nvPr/>
        </p:nvSpPr>
        <p:spPr>
          <a:xfrm>
            <a:off x="1542574" y="3977164"/>
            <a:ext cx="326231" cy="1005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b="1">
                <a:solidFill>
                  <a:schemeClr val="tx1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430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/>
          <p:cNvGrpSpPr>
            <a:grpSpLocks/>
          </p:cNvGrpSpPr>
          <p:nvPr/>
        </p:nvGrpSpPr>
        <p:grpSpPr bwMode="auto">
          <a:xfrm>
            <a:off x="-287338" y="0"/>
            <a:ext cx="10440988" cy="7261225"/>
            <a:chOff x="0" y="0"/>
            <a:chExt cx="6578" cy="4574"/>
          </a:xfrm>
        </p:grpSpPr>
        <p:pic>
          <p:nvPicPr>
            <p:cNvPr id="26635" name="Picture 3" descr="非洲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" y="0"/>
              <a:ext cx="6101" cy="457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6" name="未知"/>
            <p:cNvSpPr>
              <a:spLocks/>
            </p:cNvSpPr>
            <p:nvPr/>
          </p:nvSpPr>
          <p:spPr bwMode="auto">
            <a:xfrm>
              <a:off x="2087" y="618"/>
              <a:ext cx="1955" cy="374"/>
            </a:xfrm>
            <a:custGeom>
              <a:avLst/>
              <a:gdLst>
                <a:gd name="T0" fmla="*/ 0 w 1955"/>
                <a:gd name="T1" fmla="*/ 365 h 374"/>
                <a:gd name="T2" fmla="*/ 787 w 1955"/>
                <a:gd name="T3" fmla="*/ 118 h 374"/>
                <a:gd name="T4" fmla="*/ 912 w 1955"/>
                <a:gd name="T5" fmla="*/ 186 h 374"/>
                <a:gd name="T6" fmla="*/ 1003 w 1955"/>
                <a:gd name="T7" fmla="*/ 277 h 374"/>
                <a:gd name="T8" fmla="*/ 1184 w 1955"/>
                <a:gd name="T9" fmla="*/ 322 h 374"/>
                <a:gd name="T10" fmla="*/ 1486 w 1955"/>
                <a:gd name="T11" fmla="*/ 374 h 374"/>
                <a:gd name="T12" fmla="*/ 1811 w 1955"/>
                <a:gd name="T13" fmla="*/ 356 h 374"/>
                <a:gd name="T14" fmla="*/ 1955 w 1955"/>
                <a:gd name="T15" fmla="*/ 368 h 374"/>
                <a:gd name="T16" fmla="*/ 1860 w 1955"/>
                <a:gd name="T17" fmla="*/ 283 h 374"/>
                <a:gd name="T18" fmla="*/ 1638 w 1955"/>
                <a:gd name="T19" fmla="*/ 322 h 374"/>
                <a:gd name="T20" fmla="*/ 1577 w 1955"/>
                <a:gd name="T21" fmla="*/ 246 h 374"/>
                <a:gd name="T22" fmla="*/ 1495 w 1955"/>
                <a:gd name="T23" fmla="*/ 219 h 374"/>
                <a:gd name="T24" fmla="*/ 1427 w 1955"/>
                <a:gd name="T25" fmla="*/ 265 h 374"/>
                <a:gd name="T26" fmla="*/ 1366 w 1955"/>
                <a:gd name="T27" fmla="*/ 322 h 374"/>
                <a:gd name="T28" fmla="*/ 1184 w 1955"/>
                <a:gd name="T29" fmla="*/ 277 h 374"/>
                <a:gd name="T30" fmla="*/ 1139 w 1955"/>
                <a:gd name="T31" fmla="*/ 232 h 374"/>
                <a:gd name="T32" fmla="*/ 1019 w 1955"/>
                <a:gd name="T33" fmla="*/ 155 h 374"/>
                <a:gd name="T34" fmla="*/ 1001 w 1955"/>
                <a:gd name="T35" fmla="*/ 27 h 374"/>
                <a:gd name="T36" fmla="*/ 800 w 1955"/>
                <a:gd name="T37" fmla="*/ 0 h 374"/>
                <a:gd name="T38" fmla="*/ 644 w 1955"/>
                <a:gd name="T39" fmla="*/ 36 h 374"/>
                <a:gd name="T40" fmla="*/ 459 w 1955"/>
                <a:gd name="T41" fmla="*/ 96 h 374"/>
                <a:gd name="T42" fmla="*/ 323 w 1955"/>
                <a:gd name="T43" fmla="*/ 50 h 374"/>
                <a:gd name="T44" fmla="*/ 233 w 1955"/>
                <a:gd name="T45" fmla="*/ 137 h 374"/>
                <a:gd name="T46" fmla="*/ 141 w 1955"/>
                <a:gd name="T47" fmla="*/ 186 h 374"/>
                <a:gd name="T48" fmla="*/ 73 w 1955"/>
                <a:gd name="T49" fmla="*/ 292 h 3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955"/>
                <a:gd name="T76" fmla="*/ 0 h 374"/>
                <a:gd name="T77" fmla="*/ 1955 w 1955"/>
                <a:gd name="T78" fmla="*/ 374 h 3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955" h="374">
                  <a:moveTo>
                    <a:pt x="0" y="365"/>
                  </a:moveTo>
                  <a:lnTo>
                    <a:pt x="787" y="118"/>
                  </a:lnTo>
                  <a:lnTo>
                    <a:pt x="912" y="186"/>
                  </a:lnTo>
                  <a:lnTo>
                    <a:pt x="1003" y="277"/>
                  </a:lnTo>
                  <a:lnTo>
                    <a:pt x="1184" y="322"/>
                  </a:lnTo>
                  <a:lnTo>
                    <a:pt x="1486" y="374"/>
                  </a:lnTo>
                  <a:lnTo>
                    <a:pt x="1811" y="356"/>
                  </a:lnTo>
                  <a:lnTo>
                    <a:pt x="1955" y="368"/>
                  </a:lnTo>
                  <a:lnTo>
                    <a:pt x="1860" y="283"/>
                  </a:lnTo>
                  <a:lnTo>
                    <a:pt x="1638" y="322"/>
                  </a:lnTo>
                  <a:lnTo>
                    <a:pt x="1577" y="246"/>
                  </a:lnTo>
                  <a:lnTo>
                    <a:pt x="1495" y="219"/>
                  </a:lnTo>
                  <a:lnTo>
                    <a:pt x="1427" y="265"/>
                  </a:lnTo>
                  <a:lnTo>
                    <a:pt x="1366" y="322"/>
                  </a:lnTo>
                  <a:lnTo>
                    <a:pt x="1184" y="277"/>
                  </a:lnTo>
                  <a:lnTo>
                    <a:pt x="1139" y="232"/>
                  </a:lnTo>
                  <a:lnTo>
                    <a:pt x="1019" y="155"/>
                  </a:lnTo>
                  <a:lnTo>
                    <a:pt x="1001" y="27"/>
                  </a:lnTo>
                  <a:lnTo>
                    <a:pt x="800" y="0"/>
                  </a:lnTo>
                  <a:lnTo>
                    <a:pt x="644" y="36"/>
                  </a:lnTo>
                  <a:lnTo>
                    <a:pt x="459" y="96"/>
                  </a:lnTo>
                  <a:lnTo>
                    <a:pt x="323" y="50"/>
                  </a:lnTo>
                  <a:lnTo>
                    <a:pt x="233" y="137"/>
                  </a:lnTo>
                  <a:lnTo>
                    <a:pt x="141" y="186"/>
                  </a:lnTo>
                  <a:lnTo>
                    <a:pt x="73" y="292"/>
                  </a:lnTo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未知"/>
            <p:cNvSpPr>
              <a:spLocks/>
            </p:cNvSpPr>
            <p:nvPr/>
          </p:nvSpPr>
          <p:spPr bwMode="auto">
            <a:xfrm>
              <a:off x="3357" y="3884"/>
              <a:ext cx="408" cy="221"/>
            </a:xfrm>
            <a:custGeom>
              <a:avLst/>
              <a:gdLst>
                <a:gd name="T0" fmla="*/ 408 w 408"/>
                <a:gd name="T1" fmla="*/ 136 h 221"/>
                <a:gd name="T2" fmla="*/ 91 w 408"/>
                <a:gd name="T3" fmla="*/ 90 h 221"/>
                <a:gd name="T4" fmla="*/ 0 w 408"/>
                <a:gd name="T5" fmla="*/ 0 h 221"/>
                <a:gd name="T6" fmla="*/ 0 w 408"/>
                <a:gd name="T7" fmla="*/ 90 h 221"/>
                <a:gd name="T8" fmla="*/ 5 w 408"/>
                <a:gd name="T9" fmla="*/ 166 h 221"/>
                <a:gd name="T10" fmla="*/ 78 w 408"/>
                <a:gd name="T11" fmla="*/ 221 h 221"/>
                <a:gd name="T12" fmla="*/ 181 w 408"/>
                <a:gd name="T13" fmla="*/ 181 h 221"/>
                <a:gd name="T14" fmla="*/ 261 w 408"/>
                <a:gd name="T15" fmla="*/ 166 h 221"/>
                <a:gd name="T16" fmla="*/ 408 w 408"/>
                <a:gd name="T17" fmla="*/ 136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8"/>
                <a:gd name="T28" fmla="*/ 0 h 221"/>
                <a:gd name="T29" fmla="*/ 408 w 408"/>
                <a:gd name="T30" fmla="*/ 221 h 2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8" h="221">
                  <a:moveTo>
                    <a:pt x="408" y="136"/>
                  </a:moveTo>
                  <a:lnTo>
                    <a:pt x="91" y="9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5" y="166"/>
                  </a:lnTo>
                  <a:lnTo>
                    <a:pt x="78" y="221"/>
                  </a:lnTo>
                  <a:lnTo>
                    <a:pt x="181" y="181"/>
                  </a:lnTo>
                  <a:lnTo>
                    <a:pt x="261" y="166"/>
                  </a:lnTo>
                  <a:lnTo>
                    <a:pt x="408" y="136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未知"/>
            <p:cNvSpPr>
              <a:spLocks/>
            </p:cNvSpPr>
            <p:nvPr/>
          </p:nvSpPr>
          <p:spPr bwMode="auto">
            <a:xfrm>
              <a:off x="1762" y="709"/>
              <a:ext cx="3228" cy="1270"/>
            </a:xfrm>
            <a:custGeom>
              <a:avLst/>
              <a:gdLst>
                <a:gd name="T0" fmla="*/ 2919 w 3228"/>
                <a:gd name="T1" fmla="*/ 1224 h 1270"/>
                <a:gd name="T2" fmla="*/ 2831 w 3228"/>
                <a:gd name="T3" fmla="*/ 1133 h 1270"/>
                <a:gd name="T4" fmla="*/ 2875 w 3228"/>
                <a:gd name="T5" fmla="*/ 1088 h 1270"/>
                <a:gd name="T6" fmla="*/ 2654 w 3228"/>
                <a:gd name="T7" fmla="*/ 952 h 1270"/>
                <a:gd name="T8" fmla="*/ 2567 w 3228"/>
                <a:gd name="T9" fmla="*/ 771 h 1270"/>
                <a:gd name="T10" fmla="*/ 2522 w 3228"/>
                <a:gd name="T11" fmla="*/ 635 h 1270"/>
                <a:gd name="T12" fmla="*/ 2435 w 3228"/>
                <a:gd name="T13" fmla="*/ 589 h 1270"/>
                <a:gd name="T14" fmla="*/ 2302 w 3228"/>
                <a:gd name="T15" fmla="*/ 362 h 1270"/>
                <a:gd name="T16" fmla="*/ 2302 w 3228"/>
                <a:gd name="T17" fmla="*/ 272 h 1270"/>
                <a:gd name="T18" fmla="*/ 1684 w 3228"/>
                <a:gd name="T19" fmla="*/ 272 h 1270"/>
                <a:gd name="T20" fmla="*/ 1597 w 3228"/>
                <a:gd name="T21" fmla="*/ 226 h 1270"/>
                <a:gd name="T22" fmla="*/ 1376 w 3228"/>
                <a:gd name="T23" fmla="*/ 181 h 1270"/>
                <a:gd name="T24" fmla="*/ 1155 w 3228"/>
                <a:gd name="T25" fmla="*/ 0 h 1270"/>
                <a:gd name="T26" fmla="*/ 450 w 3228"/>
                <a:gd name="T27" fmla="*/ 226 h 1270"/>
                <a:gd name="T28" fmla="*/ 406 w 3228"/>
                <a:gd name="T29" fmla="*/ 272 h 1270"/>
                <a:gd name="T30" fmla="*/ 247 w 3228"/>
                <a:gd name="T31" fmla="*/ 333 h 1270"/>
                <a:gd name="T32" fmla="*/ 28 w 3228"/>
                <a:gd name="T33" fmla="*/ 571 h 1270"/>
                <a:gd name="T34" fmla="*/ 0 w 3228"/>
                <a:gd name="T35" fmla="*/ 644 h 1270"/>
                <a:gd name="T36" fmla="*/ 9 w 3228"/>
                <a:gd name="T37" fmla="*/ 809 h 1270"/>
                <a:gd name="T38" fmla="*/ 274 w 3228"/>
                <a:gd name="T39" fmla="*/ 816 h 1270"/>
                <a:gd name="T40" fmla="*/ 362 w 3228"/>
                <a:gd name="T41" fmla="*/ 861 h 1270"/>
                <a:gd name="T42" fmla="*/ 847 w 3228"/>
                <a:gd name="T43" fmla="*/ 861 h 1270"/>
                <a:gd name="T44" fmla="*/ 1332 w 3228"/>
                <a:gd name="T45" fmla="*/ 907 h 1270"/>
                <a:gd name="T46" fmla="*/ 1465 w 3228"/>
                <a:gd name="T47" fmla="*/ 861 h 1270"/>
                <a:gd name="T48" fmla="*/ 1993 w 3228"/>
                <a:gd name="T49" fmla="*/ 952 h 1270"/>
                <a:gd name="T50" fmla="*/ 2522 w 3228"/>
                <a:gd name="T51" fmla="*/ 952 h 1270"/>
                <a:gd name="T52" fmla="*/ 2831 w 3228"/>
                <a:gd name="T53" fmla="*/ 1270 h 1270"/>
                <a:gd name="T54" fmla="*/ 2964 w 3228"/>
                <a:gd name="T55" fmla="*/ 1270 h 1270"/>
                <a:gd name="T56" fmla="*/ 3228 w 3228"/>
                <a:gd name="T57" fmla="*/ 1224 h 1270"/>
                <a:gd name="T58" fmla="*/ 3184 w 3228"/>
                <a:gd name="T59" fmla="*/ 1133 h 1270"/>
                <a:gd name="T60" fmla="*/ 3096 w 3228"/>
                <a:gd name="T61" fmla="*/ 1179 h 1270"/>
                <a:gd name="T62" fmla="*/ 3052 w 3228"/>
                <a:gd name="T63" fmla="*/ 1133 h 1270"/>
                <a:gd name="T64" fmla="*/ 2919 w 3228"/>
                <a:gd name="T65" fmla="*/ 1224 h 127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28"/>
                <a:gd name="T100" fmla="*/ 0 h 1270"/>
                <a:gd name="T101" fmla="*/ 3228 w 3228"/>
                <a:gd name="T102" fmla="*/ 1270 h 127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28" h="1270">
                  <a:moveTo>
                    <a:pt x="2919" y="1224"/>
                  </a:moveTo>
                  <a:lnTo>
                    <a:pt x="2831" y="1133"/>
                  </a:lnTo>
                  <a:lnTo>
                    <a:pt x="2875" y="1088"/>
                  </a:lnTo>
                  <a:lnTo>
                    <a:pt x="2654" y="952"/>
                  </a:lnTo>
                  <a:lnTo>
                    <a:pt x="2567" y="771"/>
                  </a:lnTo>
                  <a:lnTo>
                    <a:pt x="2522" y="635"/>
                  </a:lnTo>
                  <a:lnTo>
                    <a:pt x="2435" y="589"/>
                  </a:lnTo>
                  <a:lnTo>
                    <a:pt x="2302" y="362"/>
                  </a:lnTo>
                  <a:lnTo>
                    <a:pt x="2302" y="272"/>
                  </a:lnTo>
                  <a:lnTo>
                    <a:pt x="1684" y="272"/>
                  </a:lnTo>
                  <a:lnTo>
                    <a:pt x="1597" y="226"/>
                  </a:lnTo>
                  <a:lnTo>
                    <a:pt x="1376" y="181"/>
                  </a:lnTo>
                  <a:lnTo>
                    <a:pt x="1155" y="0"/>
                  </a:lnTo>
                  <a:lnTo>
                    <a:pt x="450" y="226"/>
                  </a:lnTo>
                  <a:lnTo>
                    <a:pt x="406" y="272"/>
                  </a:lnTo>
                  <a:lnTo>
                    <a:pt x="247" y="333"/>
                  </a:lnTo>
                  <a:lnTo>
                    <a:pt x="28" y="571"/>
                  </a:lnTo>
                  <a:lnTo>
                    <a:pt x="0" y="644"/>
                  </a:lnTo>
                  <a:lnTo>
                    <a:pt x="9" y="809"/>
                  </a:lnTo>
                  <a:lnTo>
                    <a:pt x="274" y="816"/>
                  </a:lnTo>
                  <a:lnTo>
                    <a:pt x="362" y="861"/>
                  </a:lnTo>
                  <a:lnTo>
                    <a:pt x="847" y="861"/>
                  </a:lnTo>
                  <a:lnTo>
                    <a:pt x="1332" y="907"/>
                  </a:lnTo>
                  <a:lnTo>
                    <a:pt x="1465" y="861"/>
                  </a:lnTo>
                  <a:lnTo>
                    <a:pt x="1993" y="952"/>
                  </a:lnTo>
                  <a:lnTo>
                    <a:pt x="2522" y="952"/>
                  </a:lnTo>
                  <a:lnTo>
                    <a:pt x="2831" y="1270"/>
                  </a:lnTo>
                  <a:lnTo>
                    <a:pt x="2964" y="1270"/>
                  </a:lnTo>
                  <a:lnTo>
                    <a:pt x="3228" y="1224"/>
                  </a:lnTo>
                  <a:lnTo>
                    <a:pt x="3184" y="1133"/>
                  </a:lnTo>
                  <a:lnTo>
                    <a:pt x="3096" y="1179"/>
                  </a:lnTo>
                  <a:lnTo>
                    <a:pt x="3052" y="1133"/>
                  </a:lnTo>
                  <a:lnTo>
                    <a:pt x="2919" y="1224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9" name="未知"/>
            <p:cNvSpPr>
              <a:spLocks/>
            </p:cNvSpPr>
            <p:nvPr/>
          </p:nvSpPr>
          <p:spPr bwMode="auto">
            <a:xfrm>
              <a:off x="3040" y="3067"/>
              <a:ext cx="542" cy="726"/>
            </a:xfrm>
            <a:custGeom>
              <a:avLst/>
              <a:gdLst>
                <a:gd name="T0" fmla="*/ 45 w 542"/>
                <a:gd name="T1" fmla="*/ 0 h 726"/>
                <a:gd name="T2" fmla="*/ 90 w 542"/>
                <a:gd name="T3" fmla="*/ 227 h 726"/>
                <a:gd name="T4" fmla="*/ 136 w 542"/>
                <a:gd name="T5" fmla="*/ 318 h 726"/>
                <a:gd name="T6" fmla="*/ 386 w 542"/>
                <a:gd name="T7" fmla="*/ 389 h 726"/>
                <a:gd name="T8" fmla="*/ 542 w 542"/>
                <a:gd name="T9" fmla="*/ 554 h 726"/>
                <a:gd name="T10" fmla="*/ 478 w 542"/>
                <a:gd name="T11" fmla="*/ 709 h 726"/>
                <a:gd name="T12" fmla="*/ 362 w 542"/>
                <a:gd name="T13" fmla="*/ 726 h 726"/>
                <a:gd name="T14" fmla="*/ 181 w 542"/>
                <a:gd name="T15" fmla="*/ 681 h 726"/>
                <a:gd name="T16" fmla="*/ 136 w 542"/>
                <a:gd name="T17" fmla="*/ 408 h 726"/>
                <a:gd name="T18" fmla="*/ 45 w 542"/>
                <a:gd name="T19" fmla="*/ 318 h 726"/>
                <a:gd name="T20" fmla="*/ 0 w 542"/>
                <a:gd name="T21" fmla="*/ 227 h 726"/>
                <a:gd name="T22" fmla="*/ 45 w 542"/>
                <a:gd name="T23" fmla="*/ 0 h 72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42"/>
                <a:gd name="T37" fmla="*/ 0 h 726"/>
                <a:gd name="T38" fmla="*/ 542 w 542"/>
                <a:gd name="T39" fmla="*/ 726 h 72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42" h="726">
                  <a:moveTo>
                    <a:pt x="45" y="0"/>
                  </a:moveTo>
                  <a:lnTo>
                    <a:pt x="90" y="227"/>
                  </a:lnTo>
                  <a:lnTo>
                    <a:pt x="136" y="318"/>
                  </a:lnTo>
                  <a:lnTo>
                    <a:pt x="386" y="389"/>
                  </a:lnTo>
                  <a:lnTo>
                    <a:pt x="542" y="554"/>
                  </a:lnTo>
                  <a:lnTo>
                    <a:pt x="478" y="709"/>
                  </a:lnTo>
                  <a:lnTo>
                    <a:pt x="362" y="726"/>
                  </a:lnTo>
                  <a:lnTo>
                    <a:pt x="181" y="681"/>
                  </a:lnTo>
                  <a:lnTo>
                    <a:pt x="136" y="408"/>
                  </a:lnTo>
                  <a:lnTo>
                    <a:pt x="45" y="318"/>
                  </a:lnTo>
                  <a:lnTo>
                    <a:pt x="0" y="22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CC99FF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0" name="未知"/>
            <p:cNvSpPr>
              <a:spLocks/>
            </p:cNvSpPr>
            <p:nvPr/>
          </p:nvSpPr>
          <p:spPr bwMode="auto">
            <a:xfrm>
              <a:off x="1679" y="1706"/>
              <a:ext cx="2177" cy="1009"/>
            </a:xfrm>
            <a:custGeom>
              <a:avLst/>
              <a:gdLst>
                <a:gd name="T0" fmla="*/ 45 w 2177"/>
                <a:gd name="T1" fmla="*/ 0 h 1009"/>
                <a:gd name="T2" fmla="*/ 227 w 2177"/>
                <a:gd name="T3" fmla="*/ 136 h 1009"/>
                <a:gd name="T4" fmla="*/ 363 w 2177"/>
                <a:gd name="T5" fmla="*/ 318 h 1009"/>
                <a:gd name="T6" fmla="*/ 453 w 2177"/>
                <a:gd name="T7" fmla="*/ 318 h 1009"/>
                <a:gd name="T8" fmla="*/ 544 w 2177"/>
                <a:gd name="T9" fmla="*/ 363 h 1009"/>
                <a:gd name="T10" fmla="*/ 726 w 2177"/>
                <a:gd name="T11" fmla="*/ 363 h 1009"/>
                <a:gd name="T12" fmla="*/ 907 w 2177"/>
                <a:gd name="T13" fmla="*/ 363 h 1009"/>
                <a:gd name="T14" fmla="*/ 1043 w 2177"/>
                <a:gd name="T15" fmla="*/ 318 h 1009"/>
                <a:gd name="T16" fmla="*/ 1179 w 2177"/>
                <a:gd name="T17" fmla="*/ 318 h 1009"/>
                <a:gd name="T18" fmla="*/ 1315 w 2177"/>
                <a:gd name="T19" fmla="*/ 454 h 1009"/>
                <a:gd name="T20" fmla="*/ 1361 w 2177"/>
                <a:gd name="T21" fmla="*/ 545 h 1009"/>
                <a:gd name="T22" fmla="*/ 1451 w 2177"/>
                <a:gd name="T23" fmla="*/ 590 h 1009"/>
                <a:gd name="T24" fmla="*/ 1769 w 2177"/>
                <a:gd name="T25" fmla="*/ 499 h 1009"/>
                <a:gd name="T26" fmla="*/ 2041 w 2177"/>
                <a:gd name="T27" fmla="*/ 545 h 1009"/>
                <a:gd name="T28" fmla="*/ 2132 w 2177"/>
                <a:gd name="T29" fmla="*/ 545 h 1009"/>
                <a:gd name="T30" fmla="*/ 2177 w 2177"/>
                <a:gd name="T31" fmla="*/ 817 h 1009"/>
                <a:gd name="T32" fmla="*/ 2132 w 2177"/>
                <a:gd name="T33" fmla="*/ 908 h 1009"/>
                <a:gd name="T34" fmla="*/ 2122 w 2177"/>
                <a:gd name="T35" fmla="*/ 918 h 1009"/>
                <a:gd name="T36" fmla="*/ 1967 w 2177"/>
                <a:gd name="T37" fmla="*/ 945 h 1009"/>
                <a:gd name="T38" fmla="*/ 1839 w 2177"/>
                <a:gd name="T39" fmla="*/ 1000 h 1009"/>
                <a:gd name="T40" fmla="*/ 1711 w 2177"/>
                <a:gd name="T41" fmla="*/ 1009 h 1009"/>
                <a:gd name="T42" fmla="*/ 1610 w 2177"/>
                <a:gd name="T43" fmla="*/ 936 h 1009"/>
                <a:gd name="T44" fmla="*/ 1542 w 2177"/>
                <a:gd name="T45" fmla="*/ 953 h 1009"/>
                <a:gd name="T46" fmla="*/ 1451 w 2177"/>
                <a:gd name="T47" fmla="*/ 862 h 1009"/>
                <a:gd name="T48" fmla="*/ 1315 w 2177"/>
                <a:gd name="T49" fmla="*/ 817 h 1009"/>
                <a:gd name="T50" fmla="*/ 1224 w 2177"/>
                <a:gd name="T51" fmla="*/ 817 h 1009"/>
                <a:gd name="T52" fmla="*/ 1179 w 2177"/>
                <a:gd name="T53" fmla="*/ 772 h 1009"/>
                <a:gd name="T54" fmla="*/ 1224 w 2177"/>
                <a:gd name="T55" fmla="*/ 726 h 1009"/>
                <a:gd name="T56" fmla="*/ 1270 w 2177"/>
                <a:gd name="T57" fmla="*/ 545 h 1009"/>
                <a:gd name="T58" fmla="*/ 1179 w 2177"/>
                <a:gd name="T59" fmla="*/ 499 h 1009"/>
                <a:gd name="T60" fmla="*/ 1088 w 2177"/>
                <a:gd name="T61" fmla="*/ 499 h 1009"/>
                <a:gd name="T62" fmla="*/ 1043 w 2177"/>
                <a:gd name="T63" fmla="*/ 454 h 1009"/>
                <a:gd name="T64" fmla="*/ 998 w 2177"/>
                <a:gd name="T65" fmla="*/ 409 h 1009"/>
                <a:gd name="T66" fmla="*/ 862 w 2177"/>
                <a:gd name="T67" fmla="*/ 409 h 1009"/>
                <a:gd name="T68" fmla="*/ 726 w 2177"/>
                <a:gd name="T69" fmla="*/ 454 h 1009"/>
                <a:gd name="T70" fmla="*/ 589 w 2177"/>
                <a:gd name="T71" fmla="*/ 454 h 1009"/>
                <a:gd name="T72" fmla="*/ 495 w 2177"/>
                <a:gd name="T73" fmla="*/ 470 h 1009"/>
                <a:gd name="T74" fmla="*/ 408 w 2177"/>
                <a:gd name="T75" fmla="*/ 499 h 1009"/>
                <a:gd name="T76" fmla="*/ 136 w 2177"/>
                <a:gd name="T77" fmla="*/ 318 h 1009"/>
                <a:gd name="T78" fmla="*/ 136 w 2177"/>
                <a:gd name="T79" fmla="*/ 227 h 1009"/>
                <a:gd name="T80" fmla="*/ 45 w 2177"/>
                <a:gd name="T81" fmla="*/ 136 h 1009"/>
                <a:gd name="T82" fmla="*/ 0 w 2177"/>
                <a:gd name="T83" fmla="*/ 46 h 1009"/>
                <a:gd name="T84" fmla="*/ 45 w 2177"/>
                <a:gd name="T85" fmla="*/ 0 h 100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177"/>
                <a:gd name="T130" fmla="*/ 0 h 1009"/>
                <a:gd name="T131" fmla="*/ 2177 w 2177"/>
                <a:gd name="T132" fmla="*/ 1009 h 100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177" h="1009">
                  <a:moveTo>
                    <a:pt x="45" y="0"/>
                  </a:moveTo>
                  <a:lnTo>
                    <a:pt x="227" y="136"/>
                  </a:lnTo>
                  <a:lnTo>
                    <a:pt x="363" y="318"/>
                  </a:lnTo>
                  <a:lnTo>
                    <a:pt x="453" y="318"/>
                  </a:lnTo>
                  <a:lnTo>
                    <a:pt x="544" y="363"/>
                  </a:lnTo>
                  <a:lnTo>
                    <a:pt x="726" y="363"/>
                  </a:lnTo>
                  <a:lnTo>
                    <a:pt x="907" y="363"/>
                  </a:lnTo>
                  <a:lnTo>
                    <a:pt x="1043" y="318"/>
                  </a:lnTo>
                  <a:lnTo>
                    <a:pt x="1179" y="318"/>
                  </a:lnTo>
                  <a:lnTo>
                    <a:pt x="1315" y="454"/>
                  </a:lnTo>
                  <a:lnTo>
                    <a:pt x="1361" y="545"/>
                  </a:lnTo>
                  <a:lnTo>
                    <a:pt x="1451" y="590"/>
                  </a:lnTo>
                  <a:lnTo>
                    <a:pt x="1769" y="499"/>
                  </a:lnTo>
                  <a:lnTo>
                    <a:pt x="2041" y="545"/>
                  </a:lnTo>
                  <a:lnTo>
                    <a:pt x="2132" y="545"/>
                  </a:lnTo>
                  <a:lnTo>
                    <a:pt x="2177" y="817"/>
                  </a:lnTo>
                  <a:lnTo>
                    <a:pt x="2132" y="908"/>
                  </a:lnTo>
                  <a:lnTo>
                    <a:pt x="2122" y="918"/>
                  </a:lnTo>
                  <a:lnTo>
                    <a:pt x="1967" y="945"/>
                  </a:lnTo>
                  <a:lnTo>
                    <a:pt x="1839" y="1000"/>
                  </a:lnTo>
                  <a:lnTo>
                    <a:pt x="1711" y="1009"/>
                  </a:lnTo>
                  <a:lnTo>
                    <a:pt x="1610" y="936"/>
                  </a:lnTo>
                  <a:lnTo>
                    <a:pt x="1542" y="953"/>
                  </a:lnTo>
                  <a:lnTo>
                    <a:pt x="1451" y="862"/>
                  </a:lnTo>
                  <a:lnTo>
                    <a:pt x="1315" y="817"/>
                  </a:lnTo>
                  <a:lnTo>
                    <a:pt x="1224" y="817"/>
                  </a:lnTo>
                  <a:lnTo>
                    <a:pt x="1179" y="772"/>
                  </a:lnTo>
                  <a:lnTo>
                    <a:pt x="1224" y="726"/>
                  </a:lnTo>
                  <a:lnTo>
                    <a:pt x="1270" y="545"/>
                  </a:lnTo>
                  <a:lnTo>
                    <a:pt x="1179" y="499"/>
                  </a:lnTo>
                  <a:lnTo>
                    <a:pt x="1088" y="499"/>
                  </a:lnTo>
                  <a:lnTo>
                    <a:pt x="1043" y="454"/>
                  </a:lnTo>
                  <a:lnTo>
                    <a:pt x="998" y="409"/>
                  </a:lnTo>
                  <a:lnTo>
                    <a:pt x="862" y="409"/>
                  </a:lnTo>
                  <a:lnTo>
                    <a:pt x="726" y="454"/>
                  </a:lnTo>
                  <a:lnTo>
                    <a:pt x="589" y="454"/>
                  </a:lnTo>
                  <a:lnTo>
                    <a:pt x="495" y="470"/>
                  </a:lnTo>
                  <a:lnTo>
                    <a:pt x="408" y="499"/>
                  </a:lnTo>
                  <a:lnTo>
                    <a:pt x="136" y="318"/>
                  </a:lnTo>
                  <a:lnTo>
                    <a:pt x="136" y="227"/>
                  </a:lnTo>
                  <a:lnTo>
                    <a:pt x="45" y="136"/>
                  </a:lnTo>
                  <a:lnTo>
                    <a:pt x="0" y="4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6600">
                <a:alpha val="54117"/>
              </a:srgbClr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1" name="未知"/>
            <p:cNvSpPr>
              <a:spLocks/>
            </p:cNvSpPr>
            <p:nvPr/>
          </p:nvSpPr>
          <p:spPr bwMode="auto">
            <a:xfrm>
              <a:off x="4582" y="3067"/>
              <a:ext cx="317" cy="681"/>
            </a:xfrm>
            <a:custGeom>
              <a:avLst/>
              <a:gdLst>
                <a:gd name="T0" fmla="*/ 289 w 317"/>
                <a:gd name="T1" fmla="*/ 353 h 608"/>
                <a:gd name="T2" fmla="*/ 317 w 317"/>
                <a:gd name="T3" fmla="*/ 143 h 608"/>
                <a:gd name="T4" fmla="*/ 272 w 317"/>
                <a:gd name="T5" fmla="*/ 0 h 608"/>
                <a:gd name="T6" fmla="*/ 136 w 317"/>
                <a:gd name="T7" fmla="*/ 356 h 608"/>
                <a:gd name="T8" fmla="*/ 136 w 317"/>
                <a:gd name="T9" fmla="*/ 501 h 608"/>
                <a:gd name="T10" fmla="*/ 90 w 317"/>
                <a:gd name="T11" fmla="*/ 642 h 608"/>
                <a:gd name="T12" fmla="*/ 0 w 317"/>
                <a:gd name="T13" fmla="*/ 785 h 608"/>
                <a:gd name="T14" fmla="*/ 0 w 317"/>
                <a:gd name="T15" fmla="*/ 929 h 608"/>
                <a:gd name="T16" fmla="*/ 97 w 317"/>
                <a:gd name="T17" fmla="*/ 958 h 608"/>
                <a:gd name="T18" fmla="*/ 124 w 317"/>
                <a:gd name="T19" fmla="*/ 828 h 608"/>
                <a:gd name="T20" fmla="*/ 289 w 317"/>
                <a:gd name="T21" fmla="*/ 353 h 6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17"/>
                <a:gd name="T34" fmla="*/ 0 h 608"/>
                <a:gd name="T35" fmla="*/ 317 w 317"/>
                <a:gd name="T36" fmla="*/ 608 h 60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17" h="608">
                  <a:moveTo>
                    <a:pt x="289" y="224"/>
                  </a:moveTo>
                  <a:lnTo>
                    <a:pt x="317" y="91"/>
                  </a:lnTo>
                  <a:lnTo>
                    <a:pt x="272" y="0"/>
                  </a:lnTo>
                  <a:lnTo>
                    <a:pt x="136" y="227"/>
                  </a:lnTo>
                  <a:lnTo>
                    <a:pt x="136" y="318"/>
                  </a:lnTo>
                  <a:lnTo>
                    <a:pt x="90" y="408"/>
                  </a:lnTo>
                  <a:lnTo>
                    <a:pt x="0" y="499"/>
                  </a:lnTo>
                  <a:lnTo>
                    <a:pt x="0" y="590"/>
                  </a:lnTo>
                  <a:lnTo>
                    <a:pt x="97" y="608"/>
                  </a:lnTo>
                  <a:lnTo>
                    <a:pt x="124" y="526"/>
                  </a:lnTo>
                  <a:lnTo>
                    <a:pt x="289" y="224"/>
                  </a:lnTo>
                  <a:close/>
                </a:path>
              </a:pathLst>
            </a:custGeom>
            <a:solidFill>
              <a:srgbClr val="FF6600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2" name="未知"/>
            <p:cNvSpPr>
              <a:spLocks/>
            </p:cNvSpPr>
            <p:nvPr/>
          </p:nvSpPr>
          <p:spPr bwMode="auto">
            <a:xfrm>
              <a:off x="4264" y="1888"/>
              <a:ext cx="408" cy="408"/>
            </a:xfrm>
            <a:custGeom>
              <a:avLst/>
              <a:gdLst>
                <a:gd name="T0" fmla="*/ 227 w 408"/>
                <a:gd name="T1" fmla="*/ 0 h 363"/>
                <a:gd name="T2" fmla="*/ 0 w 408"/>
                <a:gd name="T3" fmla="*/ 363 h 363"/>
                <a:gd name="T4" fmla="*/ 136 w 408"/>
                <a:gd name="T5" fmla="*/ 506 h 363"/>
                <a:gd name="T6" fmla="*/ 91 w 408"/>
                <a:gd name="T7" fmla="*/ 580 h 363"/>
                <a:gd name="T8" fmla="*/ 182 w 408"/>
                <a:gd name="T9" fmla="*/ 580 h 363"/>
                <a:gd name="T10" fmla="*/ 272 w 408"/>
                <a:gd name="T11" fmla="*/ 435 h 363"/>
                <a:gd name="T12" fmla="*/ 408 w 408"/>
                <a:gd name="T13" fmla="*/ 288 h 363"/>
                <a:gd name="T14" fmla="*/ 318 w 408"/>
                <a:gd name="T15" fmla="*/ 288 h 363"/>
                <a:gd name="T16" fmla="*/ 272 w 408"/>
                <a:gd name="T17" fmla="*/ 217 h 363"/>
                <a:gd name="T18" fmla="*/ 318 w 408"/>
                <a:gd name="T19" fmla="*/ 145 h 363"/>
                <a:gd name="T20" fmla="*/ 227 w 408"/>
                <a:gd name="T21" fmla="*/ 0 h 3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8"/>
                <a:gd name="T34" fmla="*/ 0 h 363"/>
                <a:gd name="T35" fmla="*/ 408 w 408"/>
                <a:gd name="T36" fmla="*/ 363 h 3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8" h="363">
                  <a:moveTo>
                    <a:pt x="227" y="0"/>
                  </a:moveTo>
                  <a:lnTo>
                    <a:pt x="0" y="227"/>
                  </a:lnTo>
                  <a:lnTo>
                    <a:pt x="136" y="317"/>
                  </a:lnTo>
                  <a:lnTo>
                    <a:pt x="91" y="363"/>
                  </a:lnTo>
                  <a:lnTo>
                    <a:pt x="182" y="363"/>
                  </a:lnTo>
                  <a:lnTo>
                    <a:pt x="272" y="272"/>
                  </a:lnTo>
                  <a:lnTo>
                    <a:pt x="408" y="181"/>
                  </a:lnTo>
                  <a:lnTo>
                    <a:pt x="318" y="181"/>
                  </a:lnTo>
                  <a:lnTo>
                    <a:pt x="272" y="136"/>
                  </a:lnTo>
                  <a:lnTo>
                    <a:pt x="318" y="91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39966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3" name="未知"/>
            <p:cNvSpPr>
              <a:spLocks/>
            </p:cNvSpPr>
            <p:nvPr/>
          </p:nvSpPr>
          <p:spPr bwMode="auto">
            <a:xfrm>
              <a:off x="1679" y="1525"/>
              <a:ext cx="3266" cy="2495"/>
            </a:xfrm>
            <a:custGeom>
              <a:avLst/>
              <a:gdLst>
                <a:gd name="T0" fmla="*/ 2903 w 3266"/>
                <a:gd name="T1" fmla="*/ 454 h 2495"/>
                <a:gd name="T2" fmla="*/ 2993 w 3266"/>
                <a:gd name="T3" fmla="*/ 544 h 2495"/>
                <a:gd name="T4" fmla="*/ 2631 w 3266"/>
                <a:gd name="T5" fmla="*/ 771 h 2495"/>
                <a:gd name="T6" fmla="*/ 2585 w 3266"/>
                <a:gd name="T7" fmla="*/ 590 h 2495"/>
                <a:gd name="T8" fmla="*/ 2631 w 3266"/>
                <a:gd name="T9" fmla="*/ 136 h 2495"/>
                <a:gd name="T10" fmla="*/ 1542 w 3266"/>
                <a:gd name="T11" fmla="*/ 45 h 2495"/>
                <a:gd name="T12" fmla="*/ 862 w 3266"/>
                <a:gd name="T13" fmla="*/ 45 h 2495"/>
                <a:gd name="T14" fmla="*/ 363 w 3266"/>
                <a:gd name="T15" fmla="*/ 0 h 2495"/>
                <a:gd name="T16" fmla="*/ 0 w 3266"/>
                <a:gd name="T17" fmla="*/ 136 h 2495"/>
                <a:gd name="T18" fmla="*/ 363 w 3266"/>
                <a:gd name="T19" fmla="*/ 454 h 2495"/>
                <a:gd name="T20" fmla="*/ 544 w 3266"/>
                <a:gd name="T21" fmla="*/ 544 h 2495"/>
                <a:gd name="T22" fmla="*/ 1162 w 3266"/>
                <a:gd name="T23" fmla="*/ 477 h 2495"/>
                <a:gd name="T24" fmla="*/ 1406 w 3266"/>
                <a:gd name="T25" fmla="*/ 726 h 2495"/>
                <a:gd name="T26" fmla="*/ 1814 w 3266"/>
                <a:gd name="T27" fmla="*/ 680 h 2495"/>
                <a:gd name="T28" fmla="*/ 2177 w 3266"/>
                <a:gd name="T29" fmla="*/ 953 h 2495"/>
                <a:gd name="T30" fmla="*/ 1950 w 3266"/>
                <a:gd name="T31" fmla="*/ 1134 h 2495"/>
                <a:gd name="T32" fmla="*/ 1678 w 3266"/>
                <a:gd name="T33" fmla="*/ 1179 h 2495"/>
                <a:gd name="T34" fmla="*/ 1497 w 3266"/>
                <a:gd name="T35" fmla="*/ 1134 h 2495"/>
                <a:gd name="T36" fmla="*/ 1315 w 3266"/>
                <a:gd name="T37" fmla="*/ 998 h 2495"/>
                <a:gd name="T38" fmla="*/ 1406 w 3266"/>
                <a:gd name="T39" fmla="*/ 1179 h 2495"/>
                <a:gd name="T40" fmla="*/ 1451 w 3266"/>
                <a:gd name="T41" fmla="*/ 1361 h 2495"/>
                <a:gd name="T42" fmla="*/ 1406 w 3266"/>
                <a:gd name="T43" fmla="*/ 1588 h 2495"/>
                <a:gd name="T44" fmla="*/ 1497 w 3266"/>
                <a:gd name="T45" fmla="*/ 1860 h 2495"/>
                <a:gd name="T46" fmla="*/ 1857 w 3266"/>
                <a:gd name="T47" fmla="*/ 2068 h 2495"/>
                <a:gd name="T48" fmla="*/ 1769 w 3266"/>
                <a:gd name="T49" fmla="*/ 2268 h 2495"/>
                <a:gd name="T50" fmla="*/ 1678 w 3266"/>
                <a:gd name="T51" fmla="*/ 2359 h 2495"/>
                <a:gd name="T52" fmla="*/ 2086 w 3266"/>
                <a:gd name="T53" fmla="*/ 2495 h 2495"/>
                <a:gd name="T54" fmla="*/ 2222 w 3266"/>
                <a:gd name="T55" fmla="*/ 2404 h 2495"/>
                <a:gd name="T56" fmla="*/ 2351 w 3266"/>
                <a:gd name="T57" fmla="*/ 2169 h 2495"/>
                <a:gd name="T58" fmla="*/ 2495 w 3266"/>
                <a:gd name="T59" fmla="*/ 1905 h 2495"/>
                <a:gd name="T60" fmla="*/ 2721 w 3266"/>
                <a:gd name="T61" fmla="*/ 1724 h 2495"/>
                <a:gd name="T62" fmla="*/ 2721 w 3266"/>
                <a:gd name="T63" fmla="*/ 1315 h 2495"/>
                <a:gd name="T64" fmla="*/ 2857 w 3266"/>
                <a:gd name="T65" fmla="*/ 998 h 2495"/>
                <a:gd name="T66" fmla="*/ 3266 w 3266"/>
                <a:gd name="T67" fmla="*/ 408 h 249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266"/>
                <a:gd name="T103" fmla="*/ 0 h 2495"/>
                <a:gd name="T104" fmla="*/ 3266 w 3266"/>
                <a:gd name="T105" fmla="*/ 2495 h 249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266" h="2495">
                  <a:moveTo>
                    <a:pt x="3266" y="408"/>
                  </a:moveTo>
                  <a:lnTo>
                    <a:pt x="2903" y="454"/>
                  </a:lnTo>
                  <a:lnTo>
                    <a:pt x="2857" y="544"/>
                  </a:lnTo>
                  <a:lnTo>
                    <a:pt x="2993" y="544"/>
                  </a:lnTo>
                  <a:lnTo>
                    <a:pt x="2762" y="779"/>
                  </a:lnTo>
                  <a:lnTo>
                    <a:pt x="2631" y="771"/>
                  </a:lnTo>
                  <a:lnTo>
                    <a:pt x="2698" y="733"/>
                  </a:lnTo>
                  <a:lnTo>
                    <a:pt x="2585" y="590"/>
                  </a:lnTo>
                  <a:lnTo>
                    <a:pt x="2812" y="363"/>
                  </a:lnTo>
                  <a:lnTo>
                    <a:pt x="2631" y="136"/>
                  </a:lnTo>
                  <a:lnTo>
                    <a:pt x="2132" y="136"/>
                  </a:lnTo>
                  <a:lnTo>
                    <a:pt x="1542" y="45"/>
                  </a:lnTo>
                  <a:lnTo>
                    <a:pt x="1451" y="91"/>
                  </a:lnTo>
                  <a:lnTo>
                    <a:pt x="862" y="45"/>
                  </a:lnTo>
                  <a:lnTo>
                    <a:pt x="408" y="45"/>
                  </a:lnTo>
                  <a:lnTo>
                    <a:pt x="363" y="0"/>
                  </a:lnTo>
                  <a:lnTo>
                    <a:pt x="90" y="0"/>
                  </a:lnTo>
                  <a:lnTo>
                    <a:pt x="0" y="136"/>
                  </a:lnTo>
                  <a:lnTo>
                    <a:pt x="227" y="317"/>
                  </a:lnTo>
                  <a:lnTo>
                    <a:pt x="363" y="454"/>
                  </a:lnTo>
                  <a:lnTo>
                    <a:pt x="453" y="499"/>
                  </a:lnTo>
                  <a:lnTo>
                    <a:pt x="544" y="544"/>
                  </a:lnTo>
                  <a:lnTo>
                    <a:pt x="907" y="544"/>
                  </a:lnTo>
                  <a:lnTo>
                    <a:pt x="1162" y="477"/>
                  </a:lnTo>
                  <a:lnTo>
                    <a:pt x="1315" y="635"/>
                  </a:lnTo>
                  <a:lnTo>
                    <a:pt x="1406" y="726"/>
                  </a:lnTo>
                  <a:lnTo>
                    <a:pt x="1451" y="771"/>
                  </a:lnTo>
                  <a:lnTo>
                    <a:pt x="1814" y="680"/>
                  </a:lnTo>
                  <a:lnTo>
                    <a:pt x="2132" y="726"/>
                  </a:lnTo>
                  <a:lnTo>
                    <a:pt x="2177" y="953"/>
                  </a:lnTo>
                  <a:lnTo>
                    <a:pt x="2132" y="1089"/>
                  </a:lnTo>
                  <a:lnTo>
                    <a:pt x="1950" y="1134"/>
                  </a:lnTo>
                  <a:lnTo>
                    <a:pt x="1814" y="1179"/>
                  </a:lnTo>
                  <a:lnTo>
                    <a:pt x="1678" y="1179"/>
                  </a:lnTo>
                  <a:lnTo>
                    <a:pt x="1587" y="1089"/>
                  </a:lnTo>
                  <a:lnTo>
                    <a:pt x="1497" y="1134"/>
                  </a:lnTo>
                  <a:lnTo>
                    <a:pt x="1451" y="1043"/>
                  </a:lnTo>
                  <a:lnTo>
                    <a:pt x="1315" y="998"/>
                  </a:lnTo>
                  <a:lnTo>
                    <a:pt x="1224" y="998"/>
                  </a:lnTo>
                  <a:lnTo>
                    <a:pt x="1406" y="1179"/>
                  </a:lnTo>
                  <a:lnTo>
                    <a:pt x="1406" y="1270"/>
                  </a:lnTo>
                  <a:lnTo>
                    <a:pt x="1451" y="1361"/>
                  </a:lnTo>
                  <a:lnTo>
                    <a:pt x="1497" y="1451"/>
                  </a:lnTo>
                  <a:lnTo>
                    <a:pt x="1406" y="1588"/>
                  </a:lnTo>
                  <a:lnTo>
                    <a:pt x="1427" y="1739"/>
                  </a:lnTo>
                  <a:lnTo>
                    <a:pt x="1497" y="1860"/>
                  </a:lnTo>
                  <a:lnTo>
                    <a:pt x="1738" y="1940"/>
                  </a:lnTo>
                  <a:lnTo>
                    <a:pt x="1857" y="2068"/>
                  </a:lnTo>
                  <a:lnTo>
                    <a:pt x="1905" y="2132"/>
                  </a:lnTo>
                  <a:lnTo>
                    <a:pt x="1769" y="2268"/>
                  </a:lnTo>
                  <a:lnTo>
                    <a:pt x="1542" y="2223"/>
                  </a:lnTo>
                  <a:lnTo>
                    <a:pt x="1678" y="2359"/>
                  </a:lnTo>
                  <a:lnTo>
                    <a:pt x="1820" y="2452"/>
                  </a:lnTo>
                  <a:lnTo>
                    <a:pt x="2086" y="2495"/>
                  </a:lnTo>
                  <a:lnTo>
                    <a:pt x="1976" y="2489"/>
                  </a:lnTo>
                  <a:lnTo>
                    <a:pt x="2222" y="2404"/>
                  </a:lnTo>
                  <a:lnTo>
                    <a:pt x="2332" y="2324"/>
                  </a:lnTo>
                  <a:lnTo>
                    <a:pt x="2351" y="2169"/>
                  </a:lnTo>
                  <a:lnTo>
                    <a:pt x="2495" y="2087"/>
                  </a:lnTo>
                  <a:lnTo>
                    <a:pt x="2495" y="1905"/>
                  </a:lnTo>
                  <a:lnTo>
                    <a:pt x="2585" y="1769"/>
                  </a:lnTo>
                  <a:lnTo>
                    <a:pt x="2721" y="1724"/>
                  </a:lnTo>
                  <a:lnTo>
                    <a:pt x="2767" y="1497"/>
                  </a:lnTo>
                  <a:lnTo>
                    <a:pt x="2721" y="1315"/>
                  </a:lnTo>
                  <a:lnTo>
                    <a:pt x="2721" y="1134"/>
                  </a:lnTo>
                  <a:lnTo>
                    <a:pt x="2857" y="998"/>
                  </a:lnTo>
                  <a:lnTo>
                    <a:pt x="3084" y="771"/>
                  </a:lnTo>
                  <a:lnTo>
                    <a:pt x="3266" y="408"/>
                  </a:lnTo>
                  <a:close/>
                </a:path>
              </a:pathLst>
            </a:custGeom>
            <a:solidFill>
              <a:srgbClr val="FFFF66">
                <a:alpha val="5294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4" name="未知"/>
            <p:cNvSpPr>
              <a:spLocks/>
            </p:cNvSpPr>
            <p:nvPr/>
          </p:nvSpPr>
          <p:spPr bwMode="auto">
            <a:xfrm>
              <a:off x="4491" y="3158"/>
              <a:ext cx="318" cy="499"/>
            </a:xfrm>
            <a:custGeom>
              <a:avLst/>
              <a:gdLst>
                <a:gd name="T0" fmla="*/ 318 w 318"/>
                <a:gd name="T1" fmla="*/ 0 h 499"/>
                <a:gd name="T2" fmla="*/ 227 w 318"/>
                <a:gd name="T3" fmla="*/ 181 h 499"/>
                <a:gd name="T4" fmla="*/ 227 w 318"/>
                <a:gd name="T5" fmla="*/ 272 h 499"/>
                <a:gd name="T6" fmla="*/ 136 w 318"/>
                <a:gd name="T7" fmla="*/ 408 h 499"/>
                <a:gd name="T8" fmla="*/ 91 w 318"/>
                <a:gd name="T9" fmla="*/ 499 h 499"/>
                <a:gd name="T10" fmla="*/ 0 w 318"/>
                <a:gd name="T11" fmla="*/ 454 h 499"/>
                <a:gd name="T12" fmla="*/ 91 w 318"/>
                <a:gd name="T13" fmla="*/ 272 h 499"/>
                <a:gd name="T14" fmla="*/ 91 w 318"/>
                <a:gd name="T15" fmla="*/ 181 h 499"/>
                <a:gd name="T16" fmla="*/ 136 w 318"/>
                <a:gd name="T17" fmla="*/ 91 h 499"/>
                <a:gd name="T18" fmla="*/ 272 w 318"/>
                <a:gd name="T19" fmla="*/ 45 h 499"/>
                <a:gd name="T20" fmla="*/ 318 w 318"/>
                <a:gd name="T21" fmla="*/ 0 h 49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18"/>
                <a:gd name="T34" fmla="*/ 0 h 499"/>
                <a:gd name="T35" fmla="*/ 318 w 318"/>
                <a:gd name="T36" fmla="*/ 499 h 49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18" h="499">
                  <a:moveTo>
                    <a:pt x="318" y="0"/>
                  </a:moveTo>
                  <a:lnTo>
                    <a:pt x="227" y="181"/>
                  </a:lnTo>
                  <a:lnTo>
                    <a:pt x="227" y="272"/>
                  </a:lnTo>
                  <a:lnTo>
                    <a:pt x="136" y="408"/>
                  </a:lnTo>
                  <a:lnTo>
                    <a:pt x="91" y="499"/>
                  </a:lnTo>
                  <a:lnTo>
                    <a:pt x="0" y="454"/>
                  </a:lnTo>
                  <a:lnTo>
                    <a:pt x="91" y="272"/>
                  </a:lnTo>
                  <a:lnTo>
                    <a:pt x="91" y="181"/>
                  </a:lnTo>
                  <a:lnTo>
                    <a:pt x="136" y="91"/>
                  </a:lnTo>
                  <a:lnTo>
                    <a:pt x="272" y="45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FFFF00">
                <a:alpha val="5294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Rectangle 13"/>
            <p:cNvSpPr>
              <a:spLocks noChangeArrowheads="1"/>
            </p:cNvSpPr>
            <p:nvPr/>
          </p:nvSpPr>
          <p:spPr bwMode="auto">
            <a:xfrm>
              <a:off x="1271" y="4110"/>
              <a:ext cx="4490" cy="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/>
            </a:p>
          </p:txBody>
        </p:sp>
        <p:sp>
          <p:nvSpPr>
            <p:cNvPr id="26646" name="Rectangle 14"/>
            <p:cNvSpPr>
              <a:spLocks noChangeArrowheads="1"/>
            </p:cNvSpPr>
            <p:nvPr/>
          </p:nvSpPr>
          <p:spPr bwMode="auto">
            <a:xfrm>
              <a:off x="1134" y="119"/>
              <a:ext cx="4490" cy="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/>
            </a:p>
          </p:txBody>
        </p:sp>
        <p:sp>
          <p:nvSpPr>
            <p:cNvPr id="26647" name="Rectangle 15"/>
            <p:cNvSpPr>
              <a:spLocks noChangeArrowheads="1"/>
            </p:cNvSpPr>
            <p:nvPr/>
          </p:nvSpPr>
          <p:spPr bwMode="auto">
            <a:xfrm>
              <a:off x="5171" y="210"/>
              <a:ext cx="1407" cy="4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/>
            </a:p>
          </p:txBody>
        </p:sp>
        <p:sp>
          <p:nvSpPr>
            <p:cNvPr id="26648" name="Rectangle 16"/>
            <p:cNvSpPr>
              <a:spLocks noChangeArrowheads="1"/>
            </p:cNvSpPr>
            <p:nvPr/>
          </p:nvSpPr>
          <p:spPr bwMode="auto">
            <a:xfrm>
              <a:off x="0" y="210"/>
              <a:ext cx="1407" cy="4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/>
            </a:p>
          </p:txBody>
        </p:sp>
      </p:grpSp>
      <p:sp>
        <p:nvSpPr>
          <p:cNvPr id="104467" name="AutoShape 19"/>
          <p:cNvSpPr>
            <a:spLocks noChangeArrowheads="1"/>
          </p:cNvSpPr>
          <p:nvPr/>
        </p:nvSpPr>
        <p:spPr bwMode="auto">
          <a:xfrm>
            <a:off x="7092950" y="1773238"/>
            <a:ext cx="2305050" cy="792162"/>
          </a:xfrm>
          <a:prstGeom prst="wedgeRoundRectCallout">
            <a:avLst>
              <a:gd name="adj1" fmla="val -66944"/>
              <a:gd name="adj2" fmla="val 153806"/>
              <a:gd name="adj3" fmla="val 16667"/>
            </a:avLst>
          </a:prstGeom>
          <a:solidFill>
            <a:srgbClr val="CCFFFF"/>
          </a:solidFill>
          <a:ln w="222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ea typeface="黑体" panose="02010609060101010101" pitchFamily="49" charset="-122"/>
              </a:rPr>
              <a:t>高山气候</a:t>
            </a:r>
          </a:p>
        </p:txBody>
      </p:sp>
      <p:sp>
        <p:nvSpPr>
          <p:cNvPr id="104474" name="AutoShape 26"/>
          <p:cNvSpPr>
            <a:spLocks noChangeArrowheads="1"/>
          </p:cNvSpPr>
          <p:nvPr/>
        </p:nvSpPr>
        <p:spPr bwMode="auto">
          <a:xfrm>
            <a:off x="4211638" y="3500438"/>
            <a:ext cx="2305050" cy="792162"/>
          </a:xfrm>
          <a:prstGeom prst="wedgeRoundRectCallout">
            <a:avLst>
              <a:gd name="adj1" fmla="val -33125"/>
              <a:gd name="adj2" fmla="val 3708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ea typeface="黑体" panose="02010609060101010101" pitchFamily="49" charset="-122"/>
              </a:rPr>
              <a:t>热带雨林</a:t>
            </a:r>
          </a:p>
        </p:txBody>
      </p:sp>
      <p:sp>
        <p:nvSpPr>
          <p:cNvPr id="104475" name="AutoShape 27"/>
          <p:cNvSpPr>
            <a:spLocks noChangeArrowheads="1"/>
          </p:cNvSpPr>
          <p:nvPr/>
        </p:nvSpPr>
        <p:spPr bwMode="auto">
          <a:xfrm>
            <a:off x="3348038" y="0"/>
            <a:ext cx="2952750" cy="792163"/>
          </a:xfrm>
          <a:prstGeom prst="wedgeRoundRectCallout">
            <a:avLst>
              <a:gd name="adj1" fmla="val -26343"/>
              <a:gd name="adj2" fmla="val 94287"/>
              <a:gd name="adj3" fmla="val 16667"/>
            </a:avLst>
          </a:prstGeom>
          <a:solidFill>
            <a:srgbClr val="CCFFFF"/>
          </a:solidFill>
          <a:ln w="222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ea typeface="黑体" panose="02010609060101010101" pitchFamily="49" charset="-122"/>
              </a:rPr>
              <a:t>地中海气候</a:t>
            </a:r>
          </a:p>
        </p:txBody>
      </p:sp>
      <p:sp>
        <p:nvSpPr>
          <p:cNvPr id="104476" name="AutoShape 28"/>
          <p:cNvSpPr>
            <a:spLocks noChangeArrowheads="1"/>
          </p:cNvSpPr>
          <p:nvPr/>
        </p:nvSpPr>
        <p:spPr bwMode="auto">
          <a:xfrm>
            <a:off x="3492500" y="1628775"/>
            <a:ext cx="2305050" cy="792163"/>
          </a:xfrm>
          <a:prstGeom prst="wedgeRoundRectCallout">
            <a:avLst>
              <a:gd name="adj1" fmla="val -70731"/>
              <a:gd name="adj2" fmla="val -1894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ea typeface="黑体" panose="02010609060101010101" pitchFamily="49" charset="-122"/>
              </a:rPr>
              <a:t>热带沙漠</a:t>
            </a:r>
          </a:p>
        </p:txBody>
      </p:sp>
      <p:sp>
        <p:nvSpPr>
          <p:cNvPr id="104477" name="AutoShape 29"/>
          <p:cNvSpPr>
            <a:spLocks noChangeArrowheads="1"/>
          </p:cNvSpPr>
          <p:nvPr/>
        </p:nvSpPr>
        <p:spPr bwMode="auto">
          <a:xfrm>
            <a:off x="3708400" y="2565400"/>
            <a:ext cx="2305050" cy="792163"/>
          </a:xfrm>
          <a:prstGeom prst="wedgeRoundRectCallout">
            <a:avLst>
              <a:gd name="adj1" fmla="val -68181"/>
              <a:gd name="adj2" fmla="val 13125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ea typeface="黑体" panose="02010609060101010101" pitchFamily="49" charset="-122"/>
              </a:rPr>
              <a:t>热带草原</a:t>
            </a:r>
          </a:p>
        </p:txBody>
      </p:sp>
      <p:sp>
        <p:nvSpPr>
          <p:cNvPr id="104478" name="AutoShape 30"/>
          <p:cNvSpPr>
            <a:spLocks noChangeArrowheads="1"/>
          </p:cNvSpPr>
          <p:nvPr/>
        </p:nvSpPr>
        <p:spPr bwMode="auto">
          <a:xfrm>
            <a:off x="6838950" y="3581400"/>
            <a:ext cx="2305050" cy="792163"/>
          </a:xfrm>
          <a:prstGeom prst="wedgeRoundRectCallout">
            <a:avLst>
              <a:gd name="adj1" fmla="val -26444"/>
              <a:gd name="adj2" fmla="val 138778"/>
              <a:gd name="adj3" fmla="val 16667"/>
            </a:avLst>
          </a:prstGeom>
          <a:solidFill>
            <a:srgbClr val="CCFFFF"/>
          </a:solidFill>
          <a:ln w="222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ea typeface="黑体" panose="02010609060101010101" pitchFamily="49" charset="-122"/>
              </a:rPr>
              <a:t>热带雨林</a:t>
            </a:r>
          </a:p>
        </p:txBody>
      </p:sp>
      <p:sp>
        <p:nvSpPr>
          <p:cNvPr id="26633" name="Text Box 31"/>
          <p:cNvSpPr txBox="1">
            <a:spLocks noChangeArrowheads="1"/>
          </p:cNvSpPr>
          <p:nvPr/>
        </p:nvSpPr>
        <p:spPr bwMode="auto">
          <a:xfrm>
            <a:off x="152400" y="0"/>
            <a:ext cx="2438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、气候</a:t>
            </a:r>
          </a:p>
        </p:txBody>
      </p:sp>
      <p:sp>
        <p:nvSpPr>
          <p:cNvPr id="26634" name="Text Box 32"/>
          <p:cNvSpPr txBox="1">
            <a:spLocks noChangeArrowheads="1"/>
          </p:cNvSpPr>
          <p:nvPr/>
        </p:nvSpPr>
        <p:spPr bwMode="auto">
          <a:xfrm>
            <a:off x="304800" y="762000"/>
            <a:ext cx="281940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66"/>
                </a:solidFill>
                <a:ea typeface="黑体" panose="02010609060101010101" pitchFamily="49" charset="-122"/>
              </a:rPr>
              <a:t>请说出非洲的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66"/>
                </a:solidFill>
                <a:ea typeface="黑体" panose="02010609060101010101" pitchFamily="49" charset="-122"/>
              </a:rPr>
              <a:t>气候</a:t>
            </a:r>
            <a:r>
              <a:rPr lang="zh-CN" altLang="en-US" sz="2400" b="1" dirty="0" smtClean="0">
                <a:solidFill>
                  <a:srgbClr val="FF0066"/>
                </a:solidFill>
                <a:ea typeface="黑体" panose="02010609060101010101" pitchFamily="49" charset="-122"/>
              </a:rPr>
              <a:t>类型</a:t>
            </a:r>
            <a:endParaRPr lang="en-US" altLang="zh-CN" sz="2400" b="1" dirty="0" smtClean="0">
              <a:solidFill>
                <a:srgbClr val="FF0066"/>
              </a:solidFill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0066"/>
                </a:solidFill>
                <a:ea typeface="黑体" panose="02010609060101010101" pitchFamily="49" charset="-122"/>
              </a:rPr>
              <a:t>成因</a:t>
            </a:r>
          </a:p>
          <a:p>
            <a:pPr>
              <a:spcBef>
                <a:spcPct val="50000"/>
              </a:spcBef>
              <a:buNone/>
            </a:pPr>
            <a:r>
              <a:rPr lang="zh-CN" altLang="en-US" sz="2400" b="1" dirty="0" smtClean="0">
                <a:solidFill>
                  <a:srgbClr val="FF0066"/>
                </a:solidFill>
                <a:ea typeface="黑体" panose="02010609060101010101" pitchFamily="49" charset="-122"/>
              </a:rPr>
              <a:t>特点</a:t>
            </a:r>
            <a:endParaRPr lang="en-US" altLang="zh-CN" sz="2400" b="1" dirty="0" smtClean="0">
              <a:solidFill>
                <a:srgbClr val="FF0066"/>
              </a:solidFill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  <a:buNone/>
            </a:pPr>
            <a:r>
              <a:rPr lang="zh-CN" altLang="en-US" sz="2400" b="1" dirty="0" smtClean="0">
                <a:solidFill>
                  <a:srgbClr val="FF0066"/>
                </a:solidFill>
                <a:ea typeface="黑体" panose="02010609060101010101" pitchFamily="49" charset="-122"/>
              </a:rPr>
              <a:t>植被类型</a:t>
            </a:r>
            <a:endParaRPr lang="zh-CN" altLang="en-US" sz="2400" b="1" dirty="0">
              <a:solidFill>
                <a:srgbClr val="FF0066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400" b="1" dirty="0">
              <a:solidFill>
                <a:srgbClr val="FF0066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7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4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4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4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7" grpId="0" animBg="1" autoUpdateAnimBg="0"/>
      <p:bldP spid="104474" grpId="0" autoUpdateAnimBg="0"/>
      <p:bldP spid="104475" grpId="0" animBg="1" autoUpdateAnimBg="0"/>
      <p:bldP spid="104476" grpId="0" autoUpdateAnimBg="0"/>
      <p:bldP spid="104477" grpId="0" autoUpdateAnimBg="0"/>
      <p:bldP spid="104478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64" y="899795"/>
            <a:ext cx="4790151" cy="58997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950" y="899795"/>
            <a:ext cx="27832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、气候特征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1755"/>
            <a:ext cx="2640965" cy="74104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578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950" y="1656080"/>
            <a:ext cx="3428365" cy="970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latin typeface="+mn-ea"/>
                <a:cs typeface="+mn-ea"/>
              </a:rPr>
              <a:t>①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以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热带气候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为主 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0221DE"/>
                </a:solidFill>
                <a:latin typeface="+mn-ea"/>
                <a:cs typeface="+mn-ea"/>
              </a:rPr>
              <a:t>（热带大陆、干燥大陆）</a:t>
            </a:r>
            <a:endParaRPr lang="zh-CN" altLang="en-US" sz="2400" b="1" dirty="0">
              <a:solidFill>
                <a:srgbClr val="0221DE"/>
              </a:solidFill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950" y="2750820"/>
            <a:ext cx="3428365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indent="-342900"/>
            <a:r>
              <a:rPr lang="zh-CN" altLang="en-US" sz="3200" b="1" dirty="0" smtClean="0">
                <a:latin typeface="Calibri" panose="020F0502020204030204" charset="0"/>
                <a:cs typeface="+mn-ea"/>
              </a:rPr>
              <a:t>②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气候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类型呈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带状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950" y="3427930"/>
            <a:ext cx="4169760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latin typeface="Calibri" panose="020F0502020204030204" charset="0"/>
                <a:cs typeface="+mn-ea"/>
              </a:rPr>
              <a:t>③</a:t>
            </a:r>
            <a:r>
              <a:rPr lang="zh-CN" altLang="en-US" sz="2800" b="1" dirty="0" smtClean="0">
                <a:solidFill>
                  <a:schemeClr val="tx1"/>
                </a:solidFill>
                <a:latin typeface="+mn-ea"/>
                <a:cs typeface="+mn-ea"/>
              </a:rPr>
              <a:t>以赤道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为</a:t>
            </a:r>
            <a:r>
              <a:rPr lang="zh-CN" altLang="en-US" sz="2800" b="1" dirty="0" smtClean="0">
                <a:solidFill>
                  <a:schemeClr val="tx1"/>
                </a:solidFill>
                <a:latin typeface="+mn-ea"/>
                <a:cs typeface="+mn-ea"/>
              </a:rPr>
              <a:t>中心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cs typeface="+mn-ea"/>
              </a:rPr>
              <a:t>南北对称</a:t>
            </a:r>
            <a:endParaRPr lang="zh-CN" altLang="en-US" sz="2800" b="1" dirty="0">
              <a:solidFill>
                <a:srgbClr val="FF0000"/>
              </a:solidFill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3" name="Text Box 3"/>
          <p:cNvSpPr/>
          <p:nvPr>
            <p:custDataLst>
              <p:tags r:id="rId1"/>
            </p:custDataLst>
          </p:nvPr>
        </p:nvSpPr>
        <p:spPr>
          <a:xfrm>
            <a:off x="107950" y="4729450"/>
            <a:ext cx="4161374" cy="193899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r>
              <a:rPr sz="24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①</a:t>
            </a:r>
            <a:r>
              <a:rPr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赤道横穿非洲大陆中部，南北跨度相当；</a:t>
            </a:r>
          </a:p>
          <a:p>
            <a:r>
              <a:rPr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②地形较单一，起伏不大；</a:t>
            </a:r>
          </a:p>
          <a:p>
            <a:r>
              <a:rPr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③海岸平直，受海洋影响较小，纬度地带性明显。</a:t>
            </a:r>
          </a:p>
        </p:txBody>
      </p:sp>
      <p:sp>
        <p:nvSpPr>
          <p:cNvPr id="3" name="矩形 2"/>
          <p:cNvSpPr/>
          <p:nvPr/>
        </p:nvSpPr>
        <p:spPr>
          <a:xfrm>
            <a:off x="107950" y="414467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原因：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4" grpId="0" bldLvl="0" animBg="1"/>
      <p:bldP spid="5" grpId="0" bldLvl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664" y="899795"/>
            <a:ext cx="4790151" cy="58997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950" y="899795"/>
            <a:ext cx="27832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、气候特征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1755"/>
            <a:ext cx="2640965" cy="74104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578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951" y="1845630"/>
            <a:ext cx="4162714" cy="44873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cs typeface="+mn-ea"/>
              </a:rPr>
              <a:t>非地带性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气候分析：</a:t>
            </a:r>
            <a:endParaRPr lang="zh-CN" altLang="en-US" sz="2800" b="1" dirty="0">
              <a:solidFill>
                <a:schemeClr val="tx1"/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热带雨林</a:t>
            </a:r>
            <a:r>
              <a:rPr lang="zh-CN" altLang="en-US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：几内亚湾、</a:t>
            </a:r>
            <a:endParaRPr lang="en-US" altLang="zh-CN" sz="2800" b="1" dirty="0" smtClean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en-US" altLang="zh-CN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    </a:t>
            </a:r>
            <a:r>
              <a:rPr lang="zh-CN" altLang="en-US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马达加斯加</a:t>
            </a: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东部</a:t>
            </a: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热带草原：东非高原</a:t>
            </a:r>
            <a:r>
              <a:rPr lang="zh-CN" altLang="en-US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、   </a:t>
            </a:r>
            <a:endParaRPr lang="en-US" altLang="zh-CN" sz="2800" b="1" dirty="0" smtClean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en-US" altLang="zh-CN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        </a:t>
            </a:r>
            <a:r>
              <a:rPr lang="zh-CN" altLang="en-US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南非、</a:t>
            </a:r>
            <a:endParaRPr lang="en-US" altLang="zh-CN" sz="2800" b="1" dirty="0" smtClean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en-US" altLang="zh-CN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   </a:t>
            </a:r>
            <a:r>
              <a:rPr lang="zh-CN" altLang="en-US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马达加斯加西部</a:t>
            </a:r>
            <a:endParaRPr lang="zh-CN" altLang="en-US" sz="2800" b="1" dirty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热带沙漠：</a:t>
            </a:r>
            <a:r>
              <a:rPr lang="zh-CN" altLang="en-US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索马里半岛</a:t>
            </a: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、</a:t>
            </a:r>
            <a:r>
              <a:rPr lang="en-US" altLang="zh-CN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             </a:t>
            </a: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en-US" altLang="zh-CN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       </a:t>
            </a:r>
            <a:r>
              <a:rPr lang="zh-CN" altLang="en-US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纳米</a:t>
            </a: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布</a:t>
            </a:r>
            <a:r>
              <a:rPr lang="zh-CN" altLang="en-US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沙漠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158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48686s_yueoyyo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 descr="非洲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 descr="非洲犀牛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 descr="非洲河马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 descr="非洲角马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 descr="200702071146254238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 descr="159_5386_fc8da9ad3f0d1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450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2945"/>
          <p:cNvSpPr txBox="1"/>
          <p:nvPr/>
        </p:nvSpPr>
        <p:spPr>
          <a:xfrm>
            <a:off x="3928202" y="1267725"/>
            <a:ext cx="5317402" cy="577081"/>
          </a:xfrm>
          <a:prstGeom prst="rect">
            <a:avLst/>
          </a:prstGeom>
          <a:noFill/>
          <a:ln w="12700">
            <a:noFill/>
          </a:ln>
        </p:spPr>
        <p:txBody>
          <a:bodyPr wrap="square" anchor="t">
            <a:spAutoFit/>
          </a:bodyPr>
          <a:lstStyle>
            <a:defPPr/>
          </a:lstStyle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几内亚湾沿岸热带雨林气候延伸到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15°N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附近</a:t>
            </a:r>
          </a:p>
        </p:txBody>
      </p:sp>
      <p:sp>
        <p:nvSpPr>
          <p:cNvPr id="5" name="矩形 4"/>
          <p:cNvSpPr/>
          <p:nvPr/>
        </p:nvSpPr>
        <p:spPr>
          <a:xfrm>
            <a:off x="3861459" y="1919645"/>
            <a:ext cx="4982272" cy="1546577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defPPr/>
          </a:lstStyle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纬度低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全年气温较高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1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西南季风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月）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迎风坡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多地形雨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几内亚暖流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经过，增温增湿。</a:t>
            </a:r>
          </a:p>
        </p:txBody>
      </p:sp>
      <p:sp>
        <p:nvSpPr>
          <p:cNvPr id="9" name="文本框 10245"/>
          <p:cNvSpPr txBox="1"/>
          <p:nvPr/>
        </p:nvSpPr>
        <p:spPr>
          <a:xfrm>
            <a:off x="4095948" y="3472656"/>
            <a:ext cx="4613730" cy="57708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100" b="1">
                <a:solidFill>
                  <a:schemeClr val="tx1"/>
                </a:solidFill>
              </a:rPr>
              <a:t>马达加斯加岛东侧 </a:t>
            </a:r>
            <a:r>
              <a:rPr lang="en-US" altLang="zh-CN" sz="2100" b="1">
                <a:solidFill>
                  <a:schemeClr val="tx1"/>
                </a:solidFill>
              </a:rPr>
              <a:t>——</a:t>
            </a:r>
            <a:r>
              <a:rPr lang="zh-CN" altLang="en-US" sz="2100" b="1">
                <a:solidFill>
                  <a:schemeClr val="tx1"/>
                </a:solidFill>
              </a:rPr>
              <a:t>热带雨林气候</a:t>
            </a:r>
          </a:p>
        </p:txBody>
      </p:sp>
      <p:sp>
        <p:nvSpPr>
          <p:cNvPr id="10" name="矩形 9"/>
          <p:cNvSpPr/>
          <p:nvPr/>
        </p:nvSpPr>
        <p:spPr>
          <a:xfrm>
            <a:off x="3792722" y="3960445"/>
            <a:ext cx="4981575" cy="154657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/>
          </a:lstStyle>
          <a:p>
            <a:pPr marL="257175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纬度较低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，全年气温较高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57175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来自海洋的东南信风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迎风坡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，多地形雨；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马达加斯加暖流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经过，增温增湿。</a:t>
            </a:r>
          </a:p>
        </p:txBody>
      </p:sp>
      <p:pic>
        <p:nvPicPr>
          <p:cNvPr id="11" name="图形 39" descr="标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3759" y="1373964"/>
            <a:ext cx="388886" cy="388778"/>
          </a:xfrm>
          <a:prstGeom prst="rect">
            <a:avLst/>
          </a:prstGeom>
        </p:spPr>
      </p:pic>
      <p:pic>
        <p:nvPicPr>
          <p:cNvPr id="12" name="图形 40" descr="标记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9184" y="3575668"/>
            <a:ext cx="388886" cy="38877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61285" y="1892576"/>
            <a:ext cx="3320199" cy="3519696"/>
            <a:chOff x="683802" y="1609907"/>
            <a:chExt cx="4426932" cy="469292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87" t="18063" b="72261"/>
            <a:stretch>
              <a:fillRect/>
            </a:stretch>
          </p:blipFill>
          <p:spPr>
            <a:xfrm>
              <a:off x="2046543" y="5919277"/>
              <a:ext cx="1786687" cy="383558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683802" y="1609907"/>
              <a:ext cx="4426932" cy="4327955"/>
              <a:chOff x="2609638" y="61619"/>
              <a:chExt cx="3373167" cy="3297750"/>
            </a:xfrm>
          </p:grpSpPr>
          <p:sp>
            <p:nvSpPr>
              <p:cNvPr id="17" name="矩形: 圆角 41"/>
              <p:cNvSpPr/>
              <p:nvPr/>
            </p:nvSpPr>
            <p:spPr>
              <a:xfrm>
                <a:off x="2609638" y="95712"/>
                <a:ext cx="3373167" cy="3263657"/>
              </a:xfrm>
              <a:prstGeom prst="roundRect">
                <a:avLst>
                  <a:gd name="adj" fmla="val 20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zh-CN" altLang="en-US" sz="1350"/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0889" y="61619"/>
                <a:ext cx="3123894" cy="3201300"/>
              </a:xfrm>
              <a:prstGeom prst="rect">
                <a:avLst/>
              </a:prstGeom>
            </p:spPr>
          </p:pic>
          <p:pic>
            <p:nvPicPr>
              <p:cNvPr id="19" name="图形 43" descr="标记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055929" y="1339277"/>
                <a:ext cx="377142" cy="377038"/>
              </a:xfrm>
              <a:prstGeom prst="rect">
                <a:avLst/>
              </a:prstGeom>
            </p:spPr>
          </p:pic>
          <p:pic>
            <p:nvPicPr>
              <p:cNvPr id="20" name="图形 45" descr="标记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224640" y="2326187"/>
                <a:ext cx="377142" cy="377038"/>
              </a:xfrm>
              <a:prstGeom prst="rect">
                <a:avLst/>
              </a:prstGeom>
            </p:spPr>
          </p:pic>
        </p:grp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38547" y="4015306"/>
              <a:ext cx="292599" cy="270091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351068" y="260989"/>
            <a:ext cx="4986476" cy="98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热带雨林：几内亚湾、</a:t>
            </a:r>
            <a:endParaRPr lang="en-US" altLang="zh-CN" sz="2400" b="1" dirty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     </a:t>
            </a:r>
            <a:r>
              <a:rPr lang="zh-CN" altLang="en-US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马达加斯加东部</a:t>
            </a:r>
          </a:p>
        </p:txBody>
      </p:sp>
    </p:spTree>
    <p:extLst>
      <p:ext uri="{BB962C8B-B14F-4D97-AF65-F5344CB8AC3E}">
        <p14:creationId xmlns:p14="http://schemas.microsoft.com/office/powerpoint/2010/main" val="144006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9354" y="228969"/>
            <a:ext cx="6805180" cy="50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热带草原：东非高原、</a:t>
            </a:r>
            <a:r>
              <a:rPr lang="zh-CN" altLang="en-US" sz="24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南非、</a:t>
            </a:r>
            <a:r>
              <a:rPr lang="zh-CN" altLang="en-US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马达加斯加</a:t>
            </a:r>
            <a:r>
              <a:rPr lang="zh-CN" altLang="en-US" sz="24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西部</a:t>
            </a:r>
            <a:endParaRPr lang="zh-CN" altLang="en-US" sz="2400" b="1" dirty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sp>
        <p:nvSpPr>
          <p:cNvPr id="3" name="文本框 10243"/>
          <p:cNvSpPr txBox="1"/>
          <p:nvPr/>
        </p:nvSpPr>
        <p:spPr>
          <a:xfrm>
            <a:off x="4193428" y="763068"/>
            <a:ext cx="4731497" cy="57708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/>
          </a:lstStyle>
          <a:p>
            <a:pPr>
              <a:lnSpc>
                <a:spcPct val="150000"/>
              </a:lnSpc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东非高原（赤道地区）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热带草原</a:t>
            </a:r>
          </a:p>
        </p:txBody>
      </p:sp>
      <p:sp>
        <p:nvSpPr>
          <p:cNvPr id="4" name="矩形 3"/>
          <p:cNvSpPr/>
          <p:nvPr/>
        </p:nvSpPr>
        <p:spPr>
          <a:xfrm>
            <a:off x="4106851" y="1296398"/>
            <a:ext cx="4618049" cy="10618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t">
            <a:spAutoFit/>
          </a:bodyPr>
          <a:lstStyle>
            <a:defPPr/>
          </a:lstStyle>
          <a:p>
            <a:pPr>
              <a:lnSpc>
                <a:spcPct val="150000"/>
              </a:lnSpc>
            </a:pP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地势较高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，气温相对较低，上升气流较弱，降水相对热带雨林地区较少</a:t>
            </a:r>
          </a:p>
        </p:txBody>
      </p:sp>
      <p:sp>
        <p:nvSpPr>
          <p:cNvPr id="5" name="矩形 83975"/>
          <p:cNvSpPr/>
          <p:nvPr/>
        </p:nvSpPr>
        <p:spPr>
          <a:xfrm>
            <a:off x="4169215" y="2810382"/>
            <a:ext cx="4517585" cy="41549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/>
          </a:lstStyle>
          <a:p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非洲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23.5</a:t>
            </a: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°</a:t>
            </a:r>
            <a:r>
              <a:rPr lang="en-US" altLang="zh-CN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附近的地区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热带草原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75014" y="3261010"/>
            <a:ext cx="5365932" cy="14229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t">
            <a:spAutoFit/>
          </a:bodyPr>
          <a:lstStyle>
            <a:defPPr/>
          </a:lstStyle>
          <a:p>
            <a:pPr indent="342900"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副热带高气压带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东南信风带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交替控制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图示地区：处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东南信风迎风坡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，多地形雨；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沿岸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暖流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影响，增温增湿。</a:t>
            </a:r>
          </a:p>
        </p:txBody>
      </p:sp>
      <p:pic>
        <p:nvPicPr>
          <p:cNvPr id="7" name="图形 39" descr="标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5494" y="846266"/>
            <a:ext cx="456342" cy="456216"/>
          </a:xfrm>
          <a:prstGeom prst="rect">
            <a:avLst/>
          </a:prstGeom>
        </p:spPr>
      </p:pic>
      <p:pic>
        <p:nvPicPr>
          <p:cNvPr id="8" name="图形 40" descr="标记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26416" y="2765115"/>
            <a:ext cx="456342" cy="45621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12056" y="1846953"/>
            <a:ext cx="3437387" cy="3365206"/>
            <a:chOff x="2667183" y="115729"/>
            <a:chExt cx="3340558" cy="3270410"/>
          </a:xfrm>
        </p:grpSpPr>
        <p:sp>
          <p:nvSpPr>
            <p:cNvPr id="10" name="矩形: 圆角 41"/>
            <p:cNvSpPr/>
            <p:nvPr/>
          </p:nvSpPr>
          <p:spPr>
            <a:xfrm>
              <a:off x="2667183" y="115729"/>
              <a:ext cx="3340558" cy="3270410"/>
            </a:xfrm>
            <a:prstGeom prst="roundRect">
              <a:avLst>
                <a:gd name="adj" fmla="val 20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zh-CN" altLang="en-US" sz="135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43877" y="115730"/>
              <a:ext cx="3071928" cy="31335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38263" y="1907215"/>
              <a:ext cx="204769" cy="157843"/>
            </a:xfrm>
            <a:prstGeom prst="rect">
              <a:avLst/>
            </a:prstGeom>
          </p:spPr>
        </p:pic>
        <p:pic>
          <p:nvPicPr>
            <p:cNvPr id="13" name="图形 45" descr="标记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91028" y="1622354"/>
              <a:ext cx="377142" cy="377038"/>
            </a:xfrm>
            <a:prstGeom prst="rect">
              <a:avLst/>
            </a:prstGeom>
          </p:spPr>
        </p:pic>
        <p:pic>
          <p:nvPicPr>
            <p:cNvPr id="14" name="图形 46" descr="标记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80732" y="2584112"/>
              <a:ext cx="377142" cy="377038"/>
            </a:xfrm>
            <a:prstGeom prst="rect">
              <a:avLst/>
            </a:prstGeom>
          </p:spPr>
        </p:pic>
      </p:grpSp>
      <p:pic>
        <p:nvPicPr>
          <p:cNvPr id="15" name="图形 46" descr="标记"/>
          <p:cNvPicPr>
            <a:picLocks noChangeAspect="1"/>
          </p:cNvPicPr>
          <p:nvPr/>
        </p:nvPicPr>
        <p:blipFill>
          <a:blip r:embed="rId1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33091" y="4040291"/>
            <a:ext cx="388074" cy="387967"/>
          </a:xfrm>
          <a:prstGeom prst="rect">
            <a:avLst/>
          </a:prstGeom>
        </p:spPr>
      </p:pic>
      <p:pic>
        <p:nvPicPr>
          <p:cNvPr id="16" name="图形 46" descr="标记"/>
          <p:cNvPicPr>
            <a:picLocks noChangeAspect="1"/>
          </p:cNvPicPr>
          <p:nvPr/>
        </p:nvPicPr>
        <p:blipFill>
          <a:blip r:embed="rId1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76379" y="4894068"/>
            <a:ext cx="388074" cy="38796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345401" y="4894068"/>
            <a:ext cx="4385912" cy="41549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马达加斯加西部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热带草原</a:t>
            </a:r>
          </a:p>
        </p:txBody>
      </p:sp>
      <p:sp>
        <p:nvSpPr>
          <p:cNvPr id="18" name="矩形 17"/>
          <p:cNvSpPr/>
          <p:nvPr/>
        </p:nvSpPr>
        <p:spPr>
          <a:xfrm>
            <a:off x="4106851" y="5379344"/>
            <a:ext cx="4748521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itchFamily="2" charset="-122"/>
              </a:rPr>
              <a:t>受东部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itchFamily="2" charset="-122"/>
              </a:rPr>
              <a:t>山地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itchFamily="2" charset="-122"/>
              </a:rPr>
              <a:t>的阻挡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itchFamily="2" charset="-122"/>
              </a:rPr>
              <a:t>，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  <a:cs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itchFamily="2" charset="-122"/>
              </a:rPr>
              <a:t>来自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itchFamily="2" charset="-122"/>
              </a:rPr>
              <a:t>海洋的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itchFamily="2" charset="-122"/>
              </a:rPr>
              <a:t>东南信风的背风坡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itchFamily="2" charset="-122"/>
              </a:rPr>
              <a:t>，降水量减少</a:t>
            </a:r>
          </a:p>
        </p:txBody>
      </p:sp>
    </p:spTree>
    <p:extLst>
      <p:ext uri="{BB962C8B-B14F-4D97-AF65-F5344CB8AC3E}">
        <p14:creationId xmlns:p14="http://schemas.microsoft.com/office/powerpoint/2010/main" val="20078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8860" y="253089"/>
            <a:ext cx="5955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热带沙漠：</a:t>
            </a:r>
            <a:r>
              <a:rPr lang="zh-CN" altLang="en-US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索马里半岛、纳米布沙漠</a:t>
            </a:r>
            <a:endParaRPr lang="zh-CN" altLang="en-US" sz="2800" dirty="0"/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" y="1116419"/>
            <a:ext cx="3986443" cy="539852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" name="图形 40" descr="标记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3765" y="2953844"/>
            <a:ext cx="456342" cy="456216"/>
          </a:xfrm>
          <a:prstGeom prst="rect">
            <a:avLst/>
          </a:prstGeom>
        </p:spPr>
      </p:pic>
      <p:pic>
        <p:nvPicPr>
          <p:cNvPr id="7" name="图形 40" descr="标记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4144" y="905197"/>
            <a:ext cx="456342" cy="4562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26449" y="1436966"/>
            <a:ext cx="391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月：</a:t>
            </a:r>
            <a:endParaRPr lang="zh-CN" altLang="en-US" sz="2400" b="1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588110" y="2722418"/>
            <a:ext cx="391608" cy="573341"/>
          </a:xfrm>
          <a:prstGeom prst="straightConnector1">
            <a:avLst/>
          </a:prstGeom>
          <a:ln w="57150">
            <a:solidFill>
              <a:srgbClr val="0221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588110" y="3148013"/>
            <a:ext cx="564830" cy="58232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4264144" y="1577619"/>
            <a:ext cx="213873" cy="228108"/>
          </a:xfrm>
          <a:prstGeom prst="straightConnector1">
            <a:avLst/>
          </a:prstGeom>
          <a:ln w="57150">
            <a:solidFill>
              <a:srgbClr val="0221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584457" y="1436966"/>
            <a:ext cx="3228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从大陆吹来的干燥东北信风控制</a:t>
            </a:r>
            <a:endParaRPr lang="zh-CN" altLang="en-US" sz="2400" b="1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303419" y="2597558"/>
            <a:ext cx="216894" cy="23249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92315" y="2474746"/>
            <a:ext cx="437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7</a:t>
            </a:r>
            <a:r>
              <a:rPr lang="zh-CN" altLang="en-US" sz="2400" b="1" dirty="0" smtClean="0"/>
              <a:t>月：      西南季风离岸风，</a:t>
            </a:r>
            <a:endParaRPr lang="en-US" altLang="zh-CN" sz="2400" b="1" dirty="0" smtClean="0"/>
          </a:p>
          <a:p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</a:t>
            </a:r>
            <a:r>
              <a:rPr lang="zh-CN" altLang="en-US" sz="2400" b="1" dirty="0" smtClean="0"/>
              <a:t>索马里寒流</a:t>
            </a:r>
            <a:endParaRPr lang="zh-CN" altLang="en-US" sz="2400" b="1" dirty="0"/>
          </a:p>
        </p:txBody>
      </p:sp>
      <p:pic>
        <p:nvPicPr>
          <p:cNvPr id="13" name="图形 46" descr="标记"/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65681" y="5237720"/>
            <a:ext cx="388074" cy="387967"/>
          </a:xfrm>
          <a:prstGeom prst="rect">
            <a:avLst/>
          </a:prstGeom>
        </p:spPr>
      </p:pic>
      <p:pic>
        <p:nvPicPr>
          <p:cNvPr id="15" name="图形 46" descr="标记"/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98278" y="4192691"/>
            <a:ext cx="388074" cy="3879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2315" y="925895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索马里半岛：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549571" y="4218838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纳米布</a:t>
            </a:r>
            <a:r>
              <a:rPr lang="zh-CN" altLang="en-US" sz="24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沙漠：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87686" y="4898571"/>
            <a:ext cx="3646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副高、本格拉寒流、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东南信风离岸风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287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14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气压带"/>
          <p:cNvPicPr>
            <a:picLocks noChangeAspect="1" noChangeArrowheads="1"/>
          </p:cNvPicPr>
          <p:nvPr/>
        </p:nvPicPr>
        <p:blipFill>
          <a:blip r:embed="rId2">
            <a:lum bright="-1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228600" y="6278563"/>
            <a:ext cx="8915400" cy="579437"/>
          </a:xfrm>
          <a:prstGeom prst="rect">
            <a:avLst/>
          </a:prstGeom>
          <a:solidFill>
            <a:srgbClr val="FF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撒哈拉沙漠为什么成为世界上最大的沙漠？ </a:t>
            </a:r>
          </a:p>
        </p:txBody>
      </p:sp>
    </p:spTree>
    <p:extLst>
      <p:ext uri="{BB962C8B-B14F-4D97-AF65-F5344CB8AC3E}">
        <p14:creationId xmlns:p14="http://schemas.microsoft.com/office/powerpoint/2010/main" val="133275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228600"/>
            <a:ext cx="8915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221D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撒哈拉沙漠为什么成为世界上最大的沙漠？ </a:t>
            </a: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228600" y="838200"/>
            <a:ext cx="8497888" cy="1938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常年受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副高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控制，非洲大陆南窄北宽，受副高控制范围大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紧邻亚欧大陆，东北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信风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从大陆吹来，不易形成降水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海岸线平直，东侧有埃塞俄比亚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高原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，对湿润气流起阻挡作用，受海洋影响小；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西岸有加那利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寒流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，起到降温减湿的作用；</a:t>
            </a:r>
          </a:p>
        </p:txBody>
      </p:sp>
      <p:pic>
        <p:nvPicPr>
          <p:cNvPr id="31748" name="Picture 4" descr="气压带"/>
          <p:cNvPicPr>
            <a:picLocks noChangeAspect="1" noChangeArrowheads="1"/>
          </p:cNvPicPr>
          <p:nvPr/>
        </p:nvPicPr>
        <p:blipFill>
          <a:blip r:embed="rId2">
            <a:lum bright="-1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76600"/>
            <a:ext cx="4572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53888"/>
            <a:ext cx="8001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423B3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下图左为肯尼亚及毗邻国家略图，右图是左图中沿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423B3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423B3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线的地形剖面示意图，读图完成下列问题．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）图中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地降水远高干周边其他地区，其原因是什么？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221DE"/>
                </a:solidFill>
                <a:effectLst/>
              </a:rPr>
              <a:t> </a:t>
            </a:r>
          </a:p>
        </p:txBody>
      </p:sp>
      <p:pic>
        <p:nvPicPr>
          <p:cNvPr id="12290" name="Picture 2" descr="http://thumb.1010pic.com/pic3/upload/images/201310/51/2e2aee8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6" y="1348364"/>
            <a:ext cx="7827928" cy="35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01336" y="5122718"/>
            <a:ext cx="8551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P</a:t>
            </a:r>
            <a:r>
              <a:rPr lang="zh-CN" altLang="en-US" sz="2400" b="1" dirty="0">
                <a:solidFill>
                  <a:srgbClr val="FF0000"/>
                </a:solidFill>
              </a:rPr>
              <a:t>位于赤道附近，赤道地区对流旺盛，多对流雨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；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</a:rPr>
              <a:t>来自</a:t>
            </a:r>
            <a:r>
              <a:rPr lang="zh-CN" altLang="en-US" sz="2400" b="1" dirty="0">
                <a:solidFill>
                  <a:srgbClr val="FF0000"/>
                </a:solidFill>
              </a:rPr>
              <a:t>印度洋的暖湿偏东风经过维多利亚湖面，空气湿度增加；受山地阻挡，气流抬升，形成地形雨．</a:t>
            </a:r>
          </a:p>
        </p:txBody>
      </p:sp>
    </p:spTree>
    <p:extLst>
      <p:ext uri="{BB962C8B-B14F-4D97-AF65-F5344CB8AC3E}">
        <p14:creationId xmlns:p14="http://schemas.microsoft.com/office/powerpoint/2010/main" val="120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5245587" y="3577940"/>
            <a:ext cx="3565547" cy="2225280"/>
            <a:chOff x="6994115" y="3627586"/>
            <a:chExt cx="4754063" cy="2967040"/>
          </a:xfrm>
        </p:grpSpPr>
        <p:grpSp>
          <p:nvGrpSpPr>
            <p:cNvPr id="11" name="组合 10"/>
            <p:cNvGrpSpPr/>
            <p:nvPr/>
          </p:nvGrpSpPr>
          <p:grpSpPr>
            <a:xfrm>
              <a:off x="6994115" y="3627586"/>
              <a:ext cx="4754063" cy="2967040"/>
              <a:chOff x="7020929" y="3068041"/>
              <a:chExt cx="4754063" cy="296704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rcRect l="3570" t="23006" b="3350"/>
              <a:stretch>
                <a:fillRect/>
              </a:stretch>
            </p:blipFill>
            <p:spPr>
              <a:xfrm>
                <a:off x="7020929" y="3068041"/>
                <a:ext cx="4754063" cy="2706735"/>
              </a:xfrm>
              <a:prstGeom prst="rect">
                <a:avLst/>
              </a:prstGeom>
            </p:spPr>
          </p:pic>
          <p:sp>
            <p:nvSpPr>
              <p:cNvPr id="85" name="文本框 84"/>
              <p:cNvSpPr txBox="1"/>
              <p:nvPr/>
            </p:nvSpPr>
            <p:spPr>
              <a:xfrm>
                <a:off x="8412721" y="5696526"/>
                <a:ext cx="2317301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/>
              </a:lstStyle>
              <a:p>
                <a:r>
                  <a:rPr lang="zh-CN" altLang="en-US" sz="1050" b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南非（</a:t>
                </a:r>
                <a:r>
                  <a:rPr lang="en-US" altLang="zh-CN" sz="105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32.64°S</a:t>
                </a:r>
                <a:r>
                  <a:rPr lang="zh-CN" altLang="en-US" sz="1050" b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050" b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19.01°E</a:t>
                </a:r>
                <a:r>
                  <a:rPr lang="zh-CN" altLang="en-US" sz="1050" b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p:grpSp>
        <p:pic>
          <p:nvPicPr>
            <p:cNvPr id="88" name="图形 87" descr="标记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r:embed="rId5"/>
                </a:ext>
              </a:extLst>
            </a:blip>
            <a:stretch>
              <a:fillRect/>
            </a:stretch>
          </p:blipFill>
          <p:spPr>
            <a:xfrm>
              <a:off x="8248563" y="6011140"/>
              <a:ext cx="377142" cy="377038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248249" y="1445423"/>
            <a:ext cx="3545906" cy="2239547"/>
            <a:chOff x="6989421" y="829367"/>
            <a:chExt cx="4691041" cy="289645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rcRect l="4018" t="20534" r="1328" b="2987"/>
            <a:stretch>
              <a:fillRect/>
            </a:stretch>
          </p:blipFill>
          <p:spPr>
            <a:xfrm>
              <a:off x="6989421" y="829367"/>
              <a:ext cx="4691041" cy="2594948"/>
            </a:xfrm>
            <a:prstGeom prst="rect">
              <a:avLst/>
            </a:prstGeom>
          </p:spPr>
        </p:pic>
        <p:sp>
          <p:nvSpPr>
            <p:cNvPr id="90" name="文本框 89"/>
            <p:cNvSpPr txBox="1"/>
            <p:nvPr/>
          </p:nvSpPr>
          <p:spPr>
            <a:xfrm>
              <a:off x="8345541" y="3397429"/>
              <a:ext cx="2418006" cy="328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r>
                <a:rPr lang="zh-CN" altLang="en-US" sz="105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突尼斯（</a:t>
              </a:r>
              <a:r>
                <a:rPr lang="en-US" altLang="zh-CN" sz="105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37.13°N</a:t>
              </a:r>
              <a:r>
                <a:rPr lang="zh-CN" altLang="en-US" sz="105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105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9.45°E</a:t>
              </a:r>
              <a:r>
                <a:rPr lang="zh-CN" altLang="en-US" sz="105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  <p:pic>
          <p:nvPicPr>
            <p:cNvPr id="92" name="图形 91" descr="标记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r:embed="rId8"/>
                </a:ext>
              </a:extLst>
            </a:blip>
            <a:stretch>
              <a:fillRect/>
            </a:stretch>
          </p:blipFill>
          <p:spPr>
            <a:xfrm>
              <a:off x="8217801" y="3156049"/>
              <a:ext cx="377142" cy="377038"/>
            </a:xfrm>
            <a:prstGeom prst="rect">
              <a:avLst/>
            </a:prstGeom>
          </p:spPr>
        </p:pic>
      </p:grpSp>
      <p:graphicFrame>
        <p:nvGraphicFramePr>
          <p:cNvPr id="25" name="表格 4"/>
          <p:cNvGraphicFramePr>
            <a:graphicFrameLocks noGrp="1"/>
          </p:cNvGraphicFramePr>
          <p:nvPr/>
        </p:nvGraphicFramePr>
        <p:xfrm>
          <a:off x="3545173" y="2347784"/>
          <a:ext cx="1327996" cy="2049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999"/>
                <a:gridCol w="331999"/>
                <a:gridCol w="331999"/>
                <a:gridCol w="331999"/>
              </a:tblGrid>
              <a:tr h="341558"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</a:tr>
              <a:tr h="341558"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</a:tr>
              <a:tr h="341558"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</a:tr>
              <a:tr h="341558"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</a:tr>
              <a:tr h="341558"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</a:tr>
              <a:tr h="341558"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endParaRPr lang="zh-CN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9C2"/>
                    </a:solidFill>
                  </a:tcPr>
                </a:tc>
              </a:tr>
            </a:tbl>
          </a:graphicData>
        </a:graphic>
      </p:graphicFrame>
      <p:grpSp>
        <p:nvGrpSpPr>
          <p:cNvPr id="26" name="组合 25"/>
          <p:cNvGrpSpPr/>
          <p:nvPr/>
        </p:nvGrpSpPr>
        <p:grpSpPr>
          <a:xfrm>
            <a:off x="3091894" y="2241817"/>
            <a:ext cx="551021" cy="2287131"/>
            <a:chOff x="2167828" y="2580322"/>
            <a:chExt cx="734695" cy="3049508"/>
          </a:xfrm>
        </p:grpSpPr>
        <p:sp>
          <p:nvSpPr>
            <p:cNvPr id="27" name="文本框 26"/>
            <p:cNvSpPr txBox="1"/>
            <p:nvPr/>
          </p:nvSpPr>
          <p:spPr>
            <a:xfrm>
              <a:off x="2167828" y="5260498"/>
              <a:ext cx="734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-60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167828" y="4821917"/>
              <a:ext cx="734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-45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67828" y="4368121"/>
              <a:ext cx="734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-30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167828" y="3903893"/>
              <a:ext cx="734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-15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67828" y="3453141"/>
              <a:ext cx="734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167828" y="2995867"/>
              <a:ext cx="734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67828" y="2580322"/>
              <a:ext cx="734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92554" y="2230508"/>
            <a:ext cx="494824" cy="2288652"/>
            <a:chOff x="4539902" y="2565244"/>
            <a:chExt cx="659765" cy="3051535"/>
          </a:xfrm>
        </p:grpSpPr>
        <p:sp>
          <p:nvSpPr>
            <p:cNvPr id="35" name="文本框 34"/>
            <p:cNvSpPr txBox="1"/>
            <p:nvPr/>
          </p:nvSpPr>
          <p:spPr>
            <a:xfrm>
              <a:off x="4539902" y="5247447"/>
              <a:ext cx="564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539902" y="4800414"/>
              <a:ext cx="65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539902" y="4353379"/>
              <a:ext cx="65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200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539902" y="3906346"/>
              <a:ext cx="65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539902" y="3459312"/>
              <a:ext cx="65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400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539902" y="3012279"/>
              <a:ext cx="65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500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539902" y="2565244"/>
              <a:ext cx="659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altLang="zh-CN" sz="120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600</a:t>
              </a:r>
            </a:p>
          </p:txBody>
        </p:sp>
      </p:grpSp>
      <p:sp>
        <p:nvSpPr>
          <p:cNvPr id="42" name="矩形 41"/>
          <p:cNvSpPr/>
          <p:nvPr/>
        </p:nvSpPr>
        <p:spPr>
          <a:xfrm>
            <a:off x="3537783" y="2347308"/>
            <a:ext cx="1328880" cy="204935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 sz="1350"/>
          </a:p>
        </p:txBody>
      </p:sp>
      <p:sp>
        <p:nvSpPr>
          <p:cNvPr id="43" name="矩形 42"/>
          <p:cNvSpPr/>
          <p:nvPr/>
        </p:nvSpPr>
        <p:spPr>
          <a:xfrm>
            <a:off x="3564953" y="4133838"/>
            <a:ext cx="90692" cy="253957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673071" y="4188310"/>
            <a:ext cx="90692" cy="199484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81189" y="4225458"/>
            <a:ext cx="90692" cy="162337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889306" y="4251949"/>
            <a:ext cx="90692" cy="135846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997424" y="4263227"/>
            <a:ext cx="90692" cy="124568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105542" y="4299264"/>
            <a:ext cx="90692" cy="88531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213660" y="4322137"/>
            <a:ext cx="90692" cy="65658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321777" y="4299264"/>
            <a:ext cx="90692" cy="88531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429895" y="4263227"/>
            <a:ext cx="90692" cy="124568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538013" y="4225458"/>
            <a:ext cx="90692" cy="162337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46131" y="4176968"/>
            <a:ext cx="90692" cy="210827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754246" y="4054267"/>
            <a:ext cx="90692" cy="333527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rgbClr val="00E6E3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/>
          </a:lstStyle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503251" y="4371820"/>
            <a:ext cx="244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200">
                <a:solidFill>
                  <a:schemeClr val="tx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816004" y="4371820"/>
            <a:ext cx="244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altLang="zh-CN" sz="12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4127797" y="4371820"/>
            <a:ext cx="244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200">
                <a:solidFill>
                  <a:schemeClr val="tx2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4381034" y="4371820"/>
            <a:ext cx="42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200">
                <a:solidFill>
                  <a:schemeClr val="tx2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659323" y="4417986"/>
            <a:ext cx="36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900" b="1">
                <a:solidFill>
                  <a:schemeClr val="tx2">
                    <a:lumMod val="50000"/>
                  </a:schemeClr>
                </a:solidFill>
              </a:rPr>
              <a:t>月份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279331" y="2051613"/>
            <a:ext cx="58113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825">
                <a:solidFill>
                  <a:srgbClr val="C00000"/>
                </a:solidFill>
              </a:rPr>
              <a:t>气温（</a:t>
            </a:r>
            <a:r>
              <a:rPr lang="en-US" altLang="zh-CN" sz="825">
                <a:solidFill>
                  <a:srgbClr val="C00000"/>
                </a:solidFill>
              </a:rPr>
              <a:t>℃</a:t>
            </a:r>
            <a:r>
              <a:rPr lang="zh-CN" altLang="en-US" sz="825">
                <a:solidFill>
                  <a:srgbClr val="C00000"/>
                </a:solidFill>
              </a:rPr>
              <a:t>）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4487854" y="2051045"/>
            <a:ext cx="85198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825">
                <a:solidFill>
                  <a:srgbClr val="00B0F0"/>
                </a:solidFill>
              </a:rPr>
              <a:t>降水量（</a:t>
            </a:r>
            <a:r>
              <a:rPr lang="en-US" altLang="zh-CN" sz="825">
                <a:solidFill>
                  <a:srgbClr val="00B0F0"/>
                </a:solidFill>
              </a:rPr>
              <a:t>mm</a:t>
            </a:r>
            <a:r>
              <a:rPr lang="zh-CN" altLang="en-US" sz="825">
                <a:solidFill>
                  <a:srgbClr val="00B0F0"/>
                </a:solidFill>
              </a:rPr>
              <a:t>）</a:t>
            </a:r>
          </a:p>
        </p:txBody>
      </p:sp>
      <p:sp>
        <p:nvSpPr>
          <p:cNvPr id="62" name="任意多边形: 形状 61"/>
          <p:cNvSpPr/>
          <p:nvPr/>
        </p:nvSpPr>
        <p:spPr>
          <a:xfrm>
            <a:off x="3551737" y="2543692"/>
            <a:ext cx="1314926" cy="322139"/>
          </a:xfrm>
          <a:custGeom>
            <a:avLst/>
            <a:gdLst>
              <a:gd name="connsiteX0" fmla="*/ 0 w 3431357"/>
              <a:gd name="connsiteY0" fmla="*/ 729734 h 729734"/>
              <a:gd name="connsiteX1" fmla="*/ 1121790 w 3431357"/>
              <a:gd name="connsiteY1" fmla="*/ 277248 h 729734"/>
              <a:gd name="connsiteX2" fmla="*/ 1857080 w 3431357"/>
              <a:gd name="connsiteY2" fmla="*/ 3870 h 729734"/>
              <a:gd name="connsiteX3" fmla="*/ 2960017 w 3431357"/>
              <a:gd name="connsiteY3" fmla="*/ 475210 h 729734"/>
              <a:gd name="connsiteX4" fmla="*/ 3431357 w 3431357"/>
              <a:gd name="connsiteY4" fmla="*/ 673173 h 7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357" h="729734">
                <a:moveTo>
                  <a:pt x="0" y="729734"/>
                </a:moveTo>
                <a:lnTo>
                  <a:pt x="1121790" y="277248"/>
                </a:lnTo>
                <a:cubicBezTo>
                  <a:pt x="1431303" y="156271"/>
                  <a:pt x="1550709" y="-29124"/>
                  <a:pt x="1857080" y="3870"/>
                </a:cubicBezTo>
                <a:cubicBezTo>
                  <a:pt x="2163451" y="36864"/>
                  <a:pt x="2960017" y="475210"/>
                  <a:pt x="2960017" y="475210"/>
                </a:cubicBezTo>
                <a:lnTo>
                  <a:pt x="3431357" y="673173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 sz="1350"/>
          </a:p>
        </p:txBody>
      </p:sp>
      <p:sp>
        <p:nvSpPr>
          <p:cNvPr id="63" name="文本框 62"/>
          <p:cNvSpPr txBox="1"/>
          <p:nvPr/>
        </p:nvSpPr>
        <p:spPr>
          <a:xfrm>
            <a:off x="333375" y="4774814"/>
            <a:ext cx="5229225" cy="10046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/>
          </a:lstStyle>
          <a:p>
            <a:pPr eaLnBrk="0" hangingPunct="0">
              <a:lnSpc>
                <a:spcPct val="150000"/>
              </a:lnSpc>
            </a:pPr>
            <a:r>
              <a:rPr lang="zh-CN" altLang="en-US" sz="2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分布</a:t>
            </a:r>
            <a:r>
              <a:rPr lang="en-US" altLang="zh-CN" sz="21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: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受</a:t>
            </a: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副热带高气压带和西风带交替控制，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夏季炎热干燥，冬季温和多雨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8837610" y="2990669"/>
            <a:ext cx="99884" cy="838887"/>
            <a:chOff x="275342" y="2844558"/>
            <a:chExt cx="133179" cy="1118516"/>
          </a:xfrm>
        </p:grpSpPr>
        <p:sp>
          <p:nvSpPr>
            <p:cNvPr id="75" name="椭圆 74"/>
            <p:cNvSpPr/>
            <p:nvPr/>
          </p:nvSpPr>
          <p:spPr>
            <a:xfrm>
              <a:off x="275342" y="2844558"/>
              <a:ext cx="133179" cy="13317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zh-CN" altLang="en-US" sz="1350"/>
            </a:p>
          </p:txBody>
        </p:sp>
        <p:sp>
          <p:nvSpPr>
            <p:cNvPr id="76" name="椭圆 75"/>
            <p:cNvSpPr/>
            <p:nvPr/>
          </p:nvSpPr>
          <p:spPr>
            <a:xfrm>
              <a:off x="275342" y="3337227"/>
              <a:ext cx="133179" cy="133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zh-CN" altLang="en-US" sz="1350"/>
            </a:p>
          </p:txBody>
        </p:sp>
        <p:sp>
          <p:nvSpPr>
            <p:cNvPr id="77" name="椭圆 76"/>
            <p:cNvSpPr/>
            <p:nvPr/>
          </p:nvSpPr>
          <p:spPr>
            <a:xfrm>
              <a:off x="275342" y="3829895"/>
              <a:ext cx="133179" cy="13317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zh-CN" altLang="en-US" sz="1350"/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813874" y="1402663"/>
            <a:ext cx="18611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zh-CN" altLang="en-US" sz="21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地中海气候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06507" y="1882768"/>
            <a:ext cx="3042237" cy="2861969"/>
            <a:chOff x="275342" y="1367357"/>
            <a:chExt cx="4056316" cy="3815958"/>
          </a:xfrm>
        </p:grpSpPr>
        <p:grpSp>
          <p:nvGrpSpPr>
            <p:cNvPr id="10" name="组合 9"/>
            <p:cNvGrpSpPr/>
            <p:nvPr/>
          </p:nvGrpSpPr>
          <p:grpSpPr>
            <a:xfrm>
              <a:off x="275342" y="1367357"/>
              <a:ext cx="4056316" cy="3815958"/>
              <a:chOff x="275342" y="1367357"/>
              <a:chExt cx="4056316" cy="3815958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602295" y="1367357"/>
                <a:ext cx="3729363" cy="3815958"/>
              </a:xfrm>
              <a:prstGeom prst="roundRect">
                <a:avLst>
                  <a:gd name="adj" fmla="val 20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zh-CN" altLang="en-US" sz="1350"/>
              </a:p>
            </p:txBody>
          </p:sp>
          <p:grpSp>
            <p:nvGrpSpPr>
              <p:cNvPr id="70" name="组合 69"/>
              <p:cNvGrpSpPr/>
              <p:nvPr/>
            </p:nvGrpSpPr>
            <p:grpSpPr>
              <a:xfrm>
                <a:off x="275342" y="2844558"/>
                <a:ext cx="133179" cy="1118516"/>
                <a:chOff x="275342" y="2844558"/>
                <a:chExt cx="133179" cy="1118516"/>
              </a:xfrm>
            </p:grpSpPr>
            <p:sp>
              <p:nvSpPr>
                <p:cNvPr id="71" name="椭圆 70"/>
                <p:cNvSpPr/>
                <p:nvPr/>
              </p:nvSpPr>
              <p:spPr>
                <a:xfrm>
                  <a:off x="275342" y="2844558"/>
                  <a:ext cx="133179" cy="133179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/>
                </a:lstStyle>
                <a:p>
                  <a:pPr algn="ctr"/>
                  <a:endParaRPr lang="zh-CN" altLang="en-US" sz="1350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275342" y="3337227"/>
                  <a:ext cx="133179" cy="133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/>
                </a:lstStyle>
                <a:p>
                  <a:pPr algn="ctr"/>
                  <a:endParaRPr lang="zh-CN" altLang="en-US" sz="1350"/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>
                  <a:off x="275342" y="3829895"/>
                  <a:ext cx="133179" cy="133179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/>
                </a:lstStyle>
                <a:p>
                  <a:pPr algn="ctr"/>
                  <a:endParaRPr lang="zh-CN" altLang="en-US" sz="1350"/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696185" y="1463519"/>
                <a:ext cx="3541582" cy="3508058"/>
                <a:chOff x="696185" y="1463519"/>
                <a:chExt cx="3541582" cy="3508058"/>
              </a:xfrm>
            </p:grpSpPr>
            <p:grpSp>
              <p:nvGrpSpPr>
                <p:cNvPr id="64" name="组合 63"/>
                <p:cNvGrpSpPr/>
                <p:nvPr/>
              </p:nvGrpSpPr>
              <p:grpSpPr>
                <a:xfrm>
                  <a:off x="696185" y="1463519"/>
                  <a:ext cx="3541582" cy="3508058"/>
                  <a:chOff x="651606" y="1713956"/>
                  <a:chExt cx="3541582" cy="3508058"/>
                </a:xfrm>
              </p:grpSpPr>
              <p:pic>
                <p:nvPicPr>
                  <p:cNvPr id="65" name="图片 64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51606" y="1713956"/>
                    <a:ext cx="3443334" cy="3508058"/>
                  </a:xfrm>
                  <a:prstGeom prst="rect">
                    <a:avLst/>
                  </a:prstGeom>
                </p:spPr>
              </p:pic>
              <p:sp>
                <p:nvSpPr>
                  <p:cNvPr id="66" name="文本框 65"/>
                  <p:cNvSpPr txBox="1"/>
                  <p:nvPr/>
                </p:nvSpPr>
                <p:spPr>
                  <a:xfrm>
                    <a:off x="1808886" y="1724883"/>
                    <a:ext cx="432816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/>
                  </a:lstStyle>
                  <a:p>
                    <a:r>
                      <a:rPr lang="en-US" altLang="zh-CN" sz="975" b="1">
                        <a:ea typeface="微软雅黑" panose="020B0503020204020204" pitchFamily="34" charset="-122"/>
                      </a:rPr>
                      <a:t>0°</a:t>
                    </a:r>
                    <a:endParaRPr lang="zh-CN" altLang="en-US" sz="975" b="1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7" name="文本框 66"/>
                  <p:cNvSpPr txBox="1"/>
                  <p:nvPr/>
                </p:nvSpPr>
                <p:spPr>
                  <a:xfrm>
                    <a:off x="3016602" y="1724883"/>
                    <a:ext cx="516475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/>
                  </a:lstStyle>
                  <a:p>
                    <a:r>
                      <a:rPr lang="en-US" altLang="zh-CN" sz="975" b="1">
                        <a:ea typeface="微软雅黑" panose="020B0503020204020204" pitchFamily="34" charset="-122"/>
                      </a:rPr>
                      <a:t>40°</a:t>
                    </a:r>
                    <a:endParaRPr lang="zh-CN" altLang="en-US" sz="975" b="1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文本框 67"/>
                  <p:cNvSpPr txBox="1"/>
                  <p:nvPr/>
                </p:nvSpPr>
                <p:spPr>
                  <a:xfrm>
                    <a:off x="3676713" y="1724883"/>
                    <a:ext cx="516475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/>
                  </a:lstStyle>
                  <a:p>
                    <a:r>
                      <a:rPr lang="en-US" altLang="zh-CN" sz="975" b="1">
                        <a:ea typeface="微软雅黑" panose="020B0503020204020204" pitchFamily="34" charset="-122"/>
                      </a:rPr>
                      <a:t>60°</a:t>
                    </a:r>
                    <a:endParaRPr lang="zh-CN" altLang="en-US" sz="975" b="1"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rcRect t="27731" r="28731" b="9066"/>
                <a:stretch>
                  <a:fillRect/>
                </a:stretch>
              </p:blipFill>
              <p:spPr>
                <a:xfrm>
                  <a:off x="2307569" y="4647557"/>
                  <a:ext cx="523038" cy="231919"/>
                </a:xfrm>
                <a:prstGeom prst="rect">
                  <a:avLst/>
                </a:prstGeom>
              </p:spPr>
            </p:pic>
          </p:grp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b="39883"/>
              <a:stretch>
                <a:fillRect/>
              </a:stretch>
            </p:blipFill>
            <p:spPr>
              <a:xfrm>
                <a:off x="796951" y="1641549"/>
                <a:ext cx="2808043" cy="730811"/>
              </a:xfrm>
              <a:prstGeom prst="rect">
                <a:avLst/>
              </a:prstGeom>
            </p:spPr>
          </p:pic>
        </p:grpSp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31578" y="3464554"/>
              <a:ext cx="223839" cy="190501"/>
            </a:xfrm>
            <a:prstGeom prst="rect">
              <a:avLst/>
            </a:prstGeom>
          </p:spPr>
        </p:pic>
      </p:grpSp>
      <p:pic>
        <p:nvPicPr>
          <p:cNvPr id="86" name="图形 85" descr="标记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r:embed="rId18"/>
              </a:ext>
            </a:extLst>
          </a:blip>
          <a:stretch>
            <a:fillRect/>
          </a:stretch>
        </p:blipFill>
        <p:spPr>
          <a:xfrm>
            <a:off x="1765168" y="4218952"/>
            <a:ext cx="282857" cy="282779"/>
          </a:xfrm>
          <a:prstGeom prst="rect">
            <a:avLst/>
          </a:prstGeom>
        </p:spPr>
      </p:pic>
      <p:pic>
        <p:nvPicPr>
          <p:cNvPr id="91" name="图形 90" descr="标记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r:embed="rId20"/>
              </a:ext>
            </a:extLst>
          </a:blip>
          <a:stretch>
            <a:fillRect/>
          </a:stretch>
        </p:blipFill>
        <p:spPr>
          <a:xfrm>
            <a:off x="1491881" y="2169578"/>
            <a:ext cx="282857" cy="2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0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2"/>
          <p:cNvSpPr txBox="1"/>
          <p:nvPr/>
        </p:nvSpPr>
        <p:spPr>
          <a:xfrm>
            <a:off x="4357687" y="1649254"/>
            <a:ext cx="4498658" cy="39703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E为纳米布沙漠,它沿非洲西南大西洋海岸延伸2100千米，该沙漠最宽处达160千米,而最狭处只有10千米，其沿海岸线延伸的原因是（    ）</a:t>
            </a:r>
          </a:p>
          <a:p>
            <a:pPr>
              <a:lnSpc>
                <a:spcPct val="12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A.地形影响                           B.降水影响  </a:t>
            </a:r>
          </a:p>
          <a:p>
            <a:pPr>
              <a:lnSpc>
                <a:spcPct val="12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C.大气环流影响                    D.洋流影响</a:t>
            </a:r>
          </a:p>
          <a:p>
            <a:pPr>
              <a:lnSpc>
                <a:spcPct val="120000"/>
              </a:lnSpc>
            </a:pP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F自然带在此处分布的最高纬度低于35°，其主要的影响因素是（    ）                           </a:t>
            </a:r>
          </a:p>
          <a:p>
            <a:pPr>
              <a:lnSpc>
                <a:spcPct val="12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A.海陆分布                          B.降水条件</a:t>
            </a:r>
          </a:p>
          <a:p>
            <a:pPr>
              <a:lnSpc>
                <a:spcPct val="12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C.地形  	                   D.洋流</a:t>
            </a:r>
          </a:p>
          <a:p>
            <a:pPr>
              <a:lnSpc>
                <a:spcPct val="120000"/>
              </a:lnSpc>
            </a:pP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M地为世界重要的渔场，其成因是（    ）                 </a:t>
            </a:r>
          </a:p>
          <a:p>
            <a:pPr>
              <a:lnSpc>
                <a:spcPct val="12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A.温带海区                         B.暖寒流交汇</a:t>
            </a:r>
          </a:p>
          <a:p>
            <a:pPr>
              <a:lnSpc>
                <a:spcPct val="12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C.上升流影响                      D.河流流入</a:t>
            </a:r>
          </a:p>
        </p:txBody>
      </p:sp>
      <p:sp>
        <p:nvSpPr>
          <p:cNvPr id="39939" name="Rectangle 3"/>
          <p:cNvSpPr/>
          <p:nvPr/>
        </p:nvSpPr>
        <p:spPr>
          <a:xfrm>
            <a:off x="7409498" y="2171224"/>
            <a:ext cx="458780" cy="5078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2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  <p:sp>
        <p:nvSpPr>
          <p:cNvPr id="39940" name="Rectangle 4"/>
          <p:cNvSpPr/>
          <p:nvPr/>
        </p:nvSpPr>
        <p:spPr>
          <a:xfrm>
            <a:off x="5633800" y="3585211"/>
            <a:ext cx="444352" cy="5078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2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39941" name="Rectangle 5"/>
          <p:cNvSpPr/>
          <p:nvPr/>
        </p:nvSpPr>
        <p:spPr>
          <a:xfrm>
            <a:off x="7574280" y="4655821"/>
            <a:ext cx="417102" cy="5078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2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pic>
        <p:nvPicPr>
          <p:cNvPr id="44037" name="Picture 6" descr="[转载]福建安溪一中、养正中学2013届高三上学期期中联考地理试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72127"/>
            <a:ext cx="4322921" cy="288369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2" name="Rectangle 2"/>
          <p:cNvSpPr/>
          <p:nvPr/>
        </p:nvSpPr>
        <p:spPr>
          <a:xfrm>
            <a:off x="364332" y="1349931"/>
            <a:ext cx="4647010" cy="3231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读非洲某区域图: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31922" y="937540"/>
            <a:ext cx="4059079" cy="424732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随堂练习</a:t>
            </a:r>
          </a:p>
        </p:txBody>
      </p:sp>
    </p:spTree>
    <p:extLst>
      <p:ext uri="{BB962C8B-B14F-4D97-AF65-F5344CB8AC3E}">
        <p14:creationId xmlns:p14="http://schemas.microsoft.com/office/powerpoint/2010/main" val="28993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/>
      <p:bldP spid="39940" grpId="0"/>
      <p:bldP spid="399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梯形 35"/>
          <p:cNvSpPr/>
          <p:nvPr/>
        </p:nvSpPr>
        <p:spPr>
          <a:xfrm rot="10800000">
            <a:off x="2969029" y="159269"/>
            <a:ext cx="2499360" cy="413814"/>
          </a:xfrm>
          <a:prstGeom prst="trapezoid">
            <a:avLst>
              <a:gd name="adj" fmla="val 47211"/>
            </a:avLst>
          </a:prstGeom>
          <a:solidFill>
            <a:srgbClr val="F9BBA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 sz="1350"/>
          </a:p>
        </p:txBody>
      </p:sp>
      <p:sp>
        <p:nvSpPr>
          <p:cNvPr id="37" name="文本框 36"/>
          <p:cNvSpPr txBox="1"/>
          <p:nvPr/>
        </p:nvSpPr>
        <p:spPr>
          <a:xfrm>
            <a:off x="3075709" y="169968"/>
            <a:ext cx="228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zh-CN" altLang="en-US" sz="2100" b="1">
                <a:latin typeface="微软雅黑" panose="020B0503020204020204" pitchFamily="34" charset="-122"/>
                <a:ea typeface="微软雅黑" panose="020B0503020204020204" pitchFamily="34" charset="-122"/>
              </a:rPr>
              <a:t>野生动物迁徙</a:t>
            </a:r>
          </a:p>
        </p:txBody>
      </p:sp>
      <p:sp>
        <p:nvSpPr>
          <p:cNvPr id="38" name="梯形 37"/>
          <p:cNvSpPr/>
          <p:nvPr/>
        </p:nvSpPr>
        <p:spPr>
          <a:xfrm rot="10800000">
            <a:off x="3075709" y="189481"/>
            <a:ext cx="2274530" cy="376472"/>
          </a:xfrm>
          <a:prstGeom prst="trapezoid">
            <a:avLst>
              <a:gd name="adj" fmla="val 47211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zh-CN" altLang="en-US" sz="135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9" y="1298611"/>
            <a:ext cx="3305301" cy="52268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5664604" y="436171"/>
            <a:ext cx="311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：结合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非洲气候特征解释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一下迁徙过程原因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125" y="1298613"/>
            <a:ext cx="4841756" cy="266032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87941" y="436171"/>
            <a:ext cx="3292892" cy="534971"/>
            <a:chOff x="717214" y="624985"/>
            <a:chExt cx="4390522" cy="713294"/>
          </a:xfrm>
        </p:grpSpPr>
        <p:sp>
          <p:nvSpPr>
            <p:cNvPr id="4" name="矩形 3"/>
            <p:cNvSpPr/>
            <p:nvPr/>
          </p:nvSpPr>
          <p:spPr>
            <a:xfrm>
              <a:off x="1430509" y="796305"/>
              <a:ext cx="3677227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/>
            </a:lstStyle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气候特征对生物的影响？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214" y="624985"/>
              <a:ext cx="713294" cy="713294"/>
            </a:xfrm>
            <a:prstGeom prst="rect">
              <a:avLst/>
            </a:prstGeom>
          </p:spPr>
        </p:pic>
      </p:grpSp>
      <p:cxnSp>
        <p:nvCxnSpPr>
          <p:cNvPr id="7" name="直接连接符 6"/>
          <p:cNvCxnSpPr/>
          <p:nvPr/>
        </p:nvCxnSpPr>
        <p:spPr>
          <a:xfrm>
            <a:off x="297958" y="3368549"/>
            <a:ext cx="3305301" cy="311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spid="12314" name="ShockwaveFlash1" r:id="rId2" imgW="4780080" imgH="2754360"/>
        </mc:Choice>
        <mc:Fallback>
          <p:control name="ShockwaveFlash1" r:id="rId2" imgW="4780080" imgH="2754360">
            <p:pic>
              <p:nvPicPr>
                <p:cNvPr id="4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3734125" y="3958936"/>
                  <a:ext cx="4779818" cy="27550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 cap="rnd" algn="ctr">
                      <a:noFill/>
                      <a:prstDash val="sysDot"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411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950" y="899795"/>
            <a:ext cx="27832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、主要河流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1755"/>
            <a:ext cx="2640965" cy="74104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578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pic>
        <p:nvPicPr>
          <p:cNvPr id="3" name="图片 2" descr="非洲地形图_副本"/>
          <p:cNvPicPr>
            <a:picLocks noChangeAspect="1"/>
          </p:cNvPicPr>
          <p:nvPr/>
        </p:nvPicPr>
        <p:blipFill>
          <a:blip r:embed="rId2"/>
          <a:srcRect l="5035" t="477" r="963"/>
          <a:stretch>
            <a:fillRect/>
          </a:stretch>
        </p:blipFill>
        <p:spPr>
          <a:xfrm>
            <a:off x="3636000" y="899795"/>
            <a:ext cx="5448300" cy="58813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7950" y="1772965"/>
            <a:ext cx="3528050" cy="15142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①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尼罗河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：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全长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6670km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，上游分青、白尼罗河两支。</a:t>
            </a:r>
            <a:endParaRPr lang="en-US" altLang="zh-CN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950" y="3484145"/>
            <a:ext cx="3424959" cy="2462213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水系特征：</a:t>
            </a:r>
            <a:r>
              <a:rPr lang="zh-CN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流程长，支流少</a:t>
            </a:r>
            <a:endParaRPr lang="zh-CN" sz="2800" b="1" dirty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水文特征：</a:t>
            </a:r>
            <a:r>
              <a:rPr lang="zh-CN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流量较大，季节变化大</a:t>
            </a:r>
            <a:r>
              <a:rPr lang="zh-CN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；</a:t>
            </a:r>
            <a:r>
              <a:rPr lang="zh-CN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含沙量</a:t>
            </a:r>
            <a:r>
              <a:rPr lang="zh-CN" sz="28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大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，无结冰期</a:t>
            </a:r>
            <a:endParaRPr lang="zh-CN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3" name="图片 1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861" y="4551218"/>
            <a:ext cx="1922666" cy="222994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48050"/>
            <a:ext cx="47625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47625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614363"/>
            <a:ext cx="4038600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5181600" y="4322158"/>
            <a:ext cx="3962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99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猴面包</a:t>
            </a:r>
            <a:r>
              <a:rPr lang="zh-CN" altLang="en-US" sz="2400" b="1" dirty="0">
                <a:solidFill>
                  <a:srgbClr val="99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树是一种木本粮食植物，也可供观赏。肉质的果富含淀粉，烧烤后可食用，味如面包 </a:t>
            </a:r>
          </a:p>
        </p:txBody>
      </p:sp>
    </p:spTree>
    <p:extLst>
      <p:ext uri="{BB962C8B-B14F-4D97-AF65-F5344CB8AC3E}">
        <p14:creationId xmlns:p14="http://schemas.microsoft.com/office/powerpoint/2010/main" val="371523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950" y="899795"/>
            <a:ext cx="27832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、主要河流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1755"/>
            <a:ext cx="2640965" cy="74104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578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pic>
        <p:nvPicPr>
          <p:cNvPr id="3" name="图片 2" descr="非洲地形图_副本"/>
          <p:cNvPicPr>
            <a:picLocks noChangeAspect="1"/>
          </p:cNvPicPr>
          <p:nvPr/>
        </p:nvPicPr>
        <p:blipFill>
          <a:blip r:embed="rId2"/>
          <a:srcRect l="5035" t="477" r="963"/>
          <a:stretch>
            <a:fillRect/>
          </a:stretch>
        </p:blipFill>
        <p:spPr>
          <a:xfrm>
            <a:off x="3636000" y="899795"/>
            <a:ext cx="5448300" cy="58813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950" y="1562632"/>
            <a:ext cx="3414568" cy="10402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  <a:t>②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刚果河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：</a:t>
            </a:r>
            <a:r>
              <a:rPr lang="zh-CN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向心状水系，流经</a:t>
            </a:r>
            <a:r>
              <a:rPr lang="zh-CN" sz="28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刚果盆地</a:t>
            </a:r>
            <a:endParaRPr lang="zh-CN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950" y="2741419"/>
            <a:ext cx="3414568" cy="126149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水文特征：</a:t>
            </a:r>
            <a:r>
              <a:rPr lang="zh-CN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流量大，季节变化小</a:t>
            </a: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；</a:t>
            </a:r>
            <a:r>
              <a:rPr lang="zh-CN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含沙量小</a:t>
            </a: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；</a:t>
            </a:r>
            <a:r>
              <a:rPr lang="zh-CN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水能</a:t>
            </a:r>
            <a:r>
              <a:rPr lang="zh-CN"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丰富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；无结冰期</a:t>
            </a:r>
            <a:endParaRPr lang="zh-CN" sz="24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3" name="图片 1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634" y="4426527"/>
            <a:ext cx="1922666" cy="222994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矩形 2"/>
          <p:cNvSpPr>
            <a:spLocks noChangeArrowheads="1"/>
          </p:cNvSpPr>
          <p:nvPr/>
        </p:nvSpPr>
        <p:spPr bwMode="auto">
          <a:xfrm>
            <a:off x="107950" y="4304948"/>
            <a:ext cx="4062436" cy="2169825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上游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：水流湍急</a:t>
            </a:r>
          </a:p>
          <a:p>
            <a:pPr marL="338138" indent="-338138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中游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：盆地中部，地势低平，水势平稳；河宽水深，利于航运。</a:t>
            </a:r>
          </a:p>
          <a:p>
            <a:pPr marL="338138" indent="-338138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下游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：切穿高地，流速较快，多瀑布，落差大，不能通航。</a:t>
            </a:r>
          </a:p>
        </p:txBody>
      </p:sp>
    </p:spTree>
    <p:extLst>
      <p:ext uri="{BB962C8B-B14F-4D97-AF65-F5344CB8AC3E}">
        <p14:creationId xmlns:p14="http://schemas.microsoft.com/office/powerpoint/2010/main" val="169153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2" grpId="0" bldLvl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>
            <a:off x="464127" y="1758662"/>
            <a:ext cx="8239643" cy="3795280"/>
          </a:xfrm>
          <a:prstGeom prst="roundRect">
            <a:avLst>
              <a:gd name="adj" fmla="val 20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文本框 7"/>
          <p:cNvSpPr txBox="1"/>
          <p:nvPr/>
        </p:nvSpPr>
        <p:spPr>
          <a:xfrm>
            <a:off x="1922031" y="4857511"/>
            <a:ext cx="12886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/>
              <a:t>刚果河水系图</a:t>
            </a:r>
          </a:p>
        </p:txBody>
      </p:sp>
      <p:sp>
        <p:nvSpPr>
          <p:cNvPr id="9" name="矩形 8"/>
          <p:cNvSpPr/>
          <p:nvPr/>
        </p:nvSpPr>
        <p:spPr>
          <a:xfrm>
            <a:off x="4733648" y="2331482"/>
            <a:ext cx="34163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河口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没有形成明显三角洲的原因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67" y="2270760"/>
            <a:ext cx="3840488" cy="2628822"/>
          </a:xfrm>
          <a:prstGeom prst="rect">
            <a:avLst/>
          </a:prstGeom>
        </p:spPr>
      </p:pic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4733648" y="2772123"/>
            <a:ext cx="3577429" cy="258532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38138" indent="-338138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位于热带雨林气候区，植被覆盖率高，含沙量小。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8138" indent="-338138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中上游流经平原，泥沙已经在平原地区沉积。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8138" indent="-338138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 入海口落差大，流速快，泥沙不易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沉积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40128" y="1829570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刚果河</a:t>
            </a:r>
          </a:p>
        </p:txBody>
      </p:sp>
    </p:spTree>
    <p:extLst>
      <p:ext uri="{BB962C8B-B14F-4D97-AF65-F5344CB8AC3E}">
        <p14:creationId xmlns:p14="http://schemas.microsoft.com/office/powerpoint/2010/main" val="23036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950" y="899795"/>
            <a:ext cx="27832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、主要河流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1755"/>
            <a:ext cx="2640965" cy="74104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578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pic>
        <p:nvPicPr>
          <p:cNvPr id="3" name="图片 2" descr="非洲地形图_副本"/>
          <p:cNvPicPr>
            <a:picLocks noChangeAspect="1"/>
          </p:cNvPicPr>
          <p:nvPr/>
        </p:nvPicPr>
        <p:blipFill>
          <a:blip r:embed="rId2"/>
          <a:srcRect l="5035" t="477" r="963"/>
          <a:stretch>
            <a:fillRect/>
          </a:stretch>
        </p:blipFill>
        <p:spPr>
          <a:xfrm>
            <a:off x="3636000" y="899795"/>
            <a:ext cx="5448300" cy="58813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7950" y="1855255"/>
            <a:ext cx="2520950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③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尼日尔河：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楷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950" y="2685835"/>
            <a:ext cx="3257435" cy="300389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水文特征</a:t>
            </a:r>
            <a:r>
              <a:rPr lang="zh-CN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上下游流经热带雨林气候，流量大，水量稳定，含沙量小，中游流经热带草原，夏季汛期，水量变化大，有一小段流经沙漠地区，水量减少，含沙量大 </a:t>
            </a:r>
            <a:endParaRPr lang="zh-CN" altLang="en-US" sz="32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3" name="图片 1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861" y="4551218"/>
            <a:ext cx="1922666" cy="222994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361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950" y="899795"/>
            <a:ext cx="27832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、主要河流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1755"/>
            <a:ext cx="2640965" cy="74104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578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pic>
        <p:nvPicPr>
          <p:cNvPr id="3" name="图片 2" descr="非洲地形图_副本"/>
          <p:cNvPicPr>
            <a:picLocks noChangeAspect="1"/>
          </p:cNvPicPr>
          <p:nvPr/>
        </p:nvPicPr>
        <p:blipFill>
          <a:blip r:embed="rId2"/>
          <a:srcRect l="5035" t="477" r="963"/>
          <a:stretch>
            <a:fillRect/>
          </a:stretch>
        </p:blipFill>
        <p:spPr>
          <a:xfrm>
            <a:off x="3636000" y="899795"/>
            <a:ext cx="5448300" cy="58813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7950" y="1855255"/>
            <a:ext cx="2520950" cy="5084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④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赞比西河：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楷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950" y="2685835"/>
            <a:ext cx="3257435" cy="2062103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sz="32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水文特征</a:t>
            </a:r>
            <a:r>
              <a:rPr lang="zh-CN" sz="32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径流量大，径流季节变化大，汛期主要集中在</a:t>
            </a:r>
            <a:r>
              <a:rPr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12-4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月 ，含沙量小，无结冰期</a:t>
            </a:r>
          </a:p>
        </p:txBody>
      </p:sp>
      <p:pic>
        <p:nvPicPr>
          <p:cNvPr id="13" name="图片 1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861" y="4551218"/>
            <a:ext cx="1922666" cy="222994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106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7715" y="834909"/>
            <a:ext cx="8828314" cy="3988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内流区的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形成条件：</a:t>
            </a:r>
            <a:endParaRPr lang="en-US" altLang="zh-CN" sz="32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221DE"/>
                </a:solidFill>
              </a:rPr>
              <a:t>地形</a:t>
            </a:r>
            <a:r>
              <a:rPr lang="zh-CN" altLang="en-US" sz="2800" b="1" dirty="0" smtClean="0"/>
              <a:t>：地势</a:t>
            </a:r>
            <a:r>
              <a:rPr lang="zh-CN" altLang="en-US" sz="2800" b="1" dirty="0"/>
              <a:t>低洼，或者地形封闭（河流不能流入海洋）。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221DE"/>
                </a:solidFill>
              </a:rPr>
              <a:t>气候：</a:t>
            </a:r>
            <a:r>
              <a:rPr lang="zh-CN" altLang="en-US" sz="2800" b="1" dirty="0" smtClean="0"/>
              <a:t>降水稀少，蒸发旺盛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 </a:t>
            </a:r>
            <a:r>
              <a:rPr lang="en-US" altLang="zh-CN" sz="2800" b="1" dirty="0" smtClean="0"/>
              <a:t>          </a:t>
            </a:r>
            <a:r>
              <a:rPr lang="zh-CN" altLang="en-US" sz="2800" b="1" dirty="0" smtClean="0"/>
              <a:t>（河流</a:t>
            </a:r>
            <a:r>
              <a:rPr lang="zh-CN" altLang="en-US" sz="2800" b="1" dirty="0"/>
              <a:t>水量</a:t>
            </a:r>
            <a:r>
              <a:rPr lang="zh-CN" altLang="en-US" sz="2800" b="1" dirty="0" smtClean="0"/>
              <a:t>少难以</a:t>
            </a:r>
            <a:r>
              <a:rPr lang="zh-CN" altLang="en-US" sz="2800" b="1" dirty="0"/>
              <a:t>流入海洋。</a:t>
            </a:r>
            <a:r>
              <a:rPr lang="zh-CN" altLang="en-US" sz="2800" b="1" dirty="0" smtClean="0"/>
              <a:t>）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221DE"/>
                </a:solidFill>
              </a:rPr>
              <a:t>海</a:t>
            </a:r>
            <a:r>
              <a:rPr lang="zh-CN" altLang="en-US" sz="2800" b="1" dirty="0">
                <a:solidFill>
                  <a:srgbClr val="0221DE"/>
                </a:solidFill>
              </a:rPr>
              <a:t>陆</a:t>
            </a:r>
            <a:r>
              <a:rPr lang="zh-CN" altLang="en-US" sz="2800" b="1" dirty="0" smtClean="0">
                <a:solidFill>
                  <a:srgbClr val="0221DE"/>
                </a:solidFill>
              </a:rPr>
              <a:t>位置：</a:t>
            </a:r>
            <a:r>
              <a:rPr lang="zh-CN" altLang="en-US" sz="2800" b="1" dirty="0" smtClean="0"/>
              <a:t>内陆</a:t>
            </a:r>
            <a:r>
              <a:rPr lang="zh-CN" altLang="en-US" sz="2800" b="1" dirty="0"/>
              <a:t>地区远离海洋，降水少，距离海洋远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</p:txBody>
      </p:sp>
      <p:sp>
        <p:nvSpPr>
          <p:cNvPr id="5" name="五角星 4"/>
          <p:cNvSpPr/>
          <p:nvPr/>
        </p:nvSpPr>
        <p:spPr>
          <a:xfrm>
            <a:off x="794657" y="457200"/>
            <a:ext cx="762000" cy="5334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8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图片 31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2" b="27049"/>
          <a:stretch>
            <a:fillRect/>
          </a:stretch>
        </p:blipFill>
        <p:spPr bwMode="auto">
          <a:xfrm>
            <a:off x="0" y="2786744"/>
            <a:ext cx="6727371" cy="388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65314" y="0"/>
            <a:ext cx="76635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2019.4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28.【</a:t>
            </a:r>
            <a:r>
              <a:rPr lang="zh-CN" altLang="en-US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加试题</a:t>
            </a:r>
            <a:r>
              <a:rPr lang="en-US" altLang="zh-CN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阅读材料，完成下列问题。（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分）</a:t>
            </a:r>
            <a:endParaRPr lang="zh-CN" altLang="en-US" sz="16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材料一：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为坦桑尼亚略图。图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为图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中乙地降水量统计图。</a:t>
            </a:r>
            <a:endParaRPr lang="zh-CN" altLang="en-US" sz="1600" b="1" dirty="0"/>
          </a:p>
          <a:p>
            <a:pPr>
              <a:spcBef>
                <a:spcPct val="0"/>
              </a:spcBef>
              <a:buFontTx/>
              <a:buNone/>
            </a:pPr>
            <a:endParaRPr lang="zh-CN" altLang="en-US" b="1" dirty="0"/>
          </a:p>
        </p:txBody>
      </p:sp>
      <p:sp>
        <p:nvSpPr>
          <p:cNvPr id="3080" name="Rectangle 7"/>
          <p:cNvSpPr>
            <a:spLocks noChangeArrowheads="1"/>
          </p:cNvSpPr>
          <p:nvPr/>
        </p:nvSpPr>
        <p:spPr bwMode="auto">
          <a:xfrm>
            <a:off x="32656" y="731751"/>
            <a:ext cx="922020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sz="2000" b="1" dirty="0" smtClean="0">
                <a:latin typeface="黑体" panose="02010609060101010101" pitchFamily="49" charset="-122"/>
                <a:cs typeface="Times New Roman" panose="02020603050405020304" pitchFamily="18" charset="0"/>
              </a:rPr>
              <a:t>材料</a:t>
            </a:r>
            <a:r>
              <a:rPr lang="zh-CN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二：</a:t>
            </a:r>
            <a:r>
              <a:rPr lang="zh-CN" sz="20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坦桑尼亚矿产资源丰富</a:t>
            </a:r>
            <a:r>
              <a:rPr lang="en-US" altLang="zh-CN" sz="20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境内大部分地区为高原，东部沿海地区有狭窄平原。自然保护区众多，约占国土面积的</a:t>
            </a:r>
            <a:r>
              <a:rPr lang="en-US" altLang="zh-CN" sz="20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1/3</a:t>
            </a:r>
            <a:r>
              <a:rPr lang="zh-CN" altLang="en-US" sz="20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。该国经济欠发达，交通、电力等基础设施相对落后。近年来，坦桑尼亚实施经济改革，东部沿海地区吸引了大量外资，经济获得了较快发展。</a:t>
            </a:r>
            <a:endParaRPr lang="zh-CN" altLang="en-US" sz="16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）甲地处于内流区，简述该内流区形成的自然条件。</a:t>
            </a:r>
            <a:r>
              <a:rPr lang="en-US" altLang="zh-CN" sz="2400" b="1" dirty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(3</a:t>
            </a:r>
            <a:r>
              <a:rPr lang="zh-CN" altLang="en-US" sz="2400" b="1" dirty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sz="2400" b="1" dirty="0" smtClean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altLang="zh-CN" sz="1800" b="1" dirty="0">
              <a:solidFill>
                <a:srgbClr val="0221D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59828" y="2703895"/>
            <a:ext cx="35487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）盆地地形；降水量较小；蒸发量大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33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0" y="1174750"/>
            <a:ext cx="69484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400" b="1" dirty="0" smtClean="0">
                <a:solidFill>
                  <a:srgbClr val="0000FF"/>
                </a:solidFill>
              </a:rPr>
              <a:t>航运价值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2743200"/>
            <a:ext cx="2328863" cy="2271713"/>
            <a:chOff x="250" y="1253"/>
            <a:chExt cx="1467" cy="1431"/>
          </a:xfrm>
        </p:grpSpPr>
        <p:sp>
          <p:nvSpPr>
            <p:cNvPr id="28676" name="Text Box 5"/>
            <p:cNvSpPr txBox="1">
              <a:spLocks noChangeArrowheads="1"/>
            </p:cNvSpPr>
            <p:nvPr/>
          </p:nvSpPr>
          <p:spPr bwMode="auto">
            <a:xfrm>
              <a:off x="282" y="1253"/>
              <a:ext cx="10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自然条件：</a:t>
              </a:r>
            </a:p>
          </p:txBody>
        </p:sp>
        <p:sp>
          <p:nvSpPr>
            <p:cNvPr id="28677" name="Text Box 6"/>
            <p:cNvSpPr txBox="1">
              <a:spLocks noChangeArrowheads="1"/>
            </p:cNvSpPr>
            <p:nvPr/>
          </p:nvSpPr>
          <p:spPr bwMode="auto">
            <a:xfrm>
              <a:off x="250" y="2396"/>
              <a:ext cx="14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社会经济条件：</a:t>
              </a:r>
            </a:p>
          </p:txBody>
        </p:sp>
      </p:grp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2133600" y="2590800"/>
            <a:ext cx="3548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水速</a:t>
            </a:r>
            <a:r>
              <a:rPr lang="en-US" altLang="zh-CN" sz="2800" b="1" smtClean="0">
                <a:solidFill>
                  <a:srgbClr val="FF0000"/>
                </a:solidFill>
                <a:ea typeface="楷体_GB2312" pitchFamily="49" charset="-122"/>
              </a:rPr>
              <a:t>——</a:t>
            </a:r>
            <a:r>
              <a:rPr lang="zh-CN" altLang="en-US" sz="2800" b="1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地形</a:t>
            </a: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1295400" y="3276600"/>
            <a:ext cx="579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水量、水位变化、结冰期 </a:t>
            </a:r>
            <a:r>
              <a:rPr lang="en-US" altLang="zh-CN" sz="2800" b="1" smtClean="0">
                <a:solidFill>
                  <a:srgbClr val="FF0000"/>
                </a:solidFill>
                <a:ea typeface="楷体_GB2312" pitchFamily="49" charset="-122"/>
              </a:rPr>
              <a:t>——</a:t>
            </a:r>
            <a:r>
              <a:rPr lang="zh-CN" altLang="en-US" sz="2800" b="1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气候</a:t>
            </a:r>
          </a:p>
        </p:txBody>
      </p:sp>
      <p:sp>
        <p:nvSpPr>
          <p:cNvPr id="144393" name="Text Box 9"/>
          <p:cNvSpPr txBox="1">
            <a:spLocks noChangeArrowheads="1"/>
          </p:cNvSpPr>
          <p:nvPr/>
        </p:nvSpPr>
        <p:spPr bwMode="auto">
          <a:xfrm>
            <a:off x="2590800" y="4572000"/>
            <a:ext cx="5638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流域内的经济、人口、交通网络、经济腹地</a:t>
            </a:r>
          </a:p>
        </p:txBody>
      </p:sp>
      <p:sp>
        <p:nvSpPr>
          <p:cNvPr id="144394" name="AutoShape 10"/>
          <p:cNvSpPr>
            <a:spLocks/>
          </p:cNvSpPr>
          <p:nvPr/>
        </p:nvSpPr>
        <p:spPr bwMode="auto">
          <a:xfrm>
            <a:off x="6991350" y="2743200"/>
            <a:ext cx="171450" cy="1752600"/>
          </a:xfrm>
          <a:prstGeom prst="rightBrace">
            <a:avLst>
              <a:gd name="adj1" fmla="val 8509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b="1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7162800" y="3405187"/>
            <a:ext cx="2647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航运条件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905000" y="3962400"/>
            <a:ext cx="472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河流长度、支流、流域面积</a:t>
            </a:r>
          </a:p>
        </p:txBody>
      </p:sp>
    </p:spTree>
    <p:extLst>
      <p:ext uri="{BB962C8B-B14F-4D97-AF65-F5344CB8AC3E}">
        <p14:creationId xmlns:p14="http://schemas.microsoft.com/office/powerpoint/2010/main" val="2598934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1" grpId="0"/>
      <p:bldP spid="144392" grpId="0"/>
      <p:bldP spid="144393" grpId="0"/>
      <p:bldP spid="144394" grpId="0" animBg="1"/>
      <p:bldP spid="144395" grpId="0"/>
      <p:bldP spid="14439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图片 31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2" b="27049"/>
          <a:stretch>
            <a:fillRect/>
          </a:stretch>
        </p:blipFill>
        <p:spPr bwMode="auto">
          <a:xfrm>
            <a:off x="0" y="2862942"/>
            <a:ext cx="6727371" cy="381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0" y="-43081"/>
            <a:ext cx="76635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2019.4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28.【</a:t>
            </a:r>
            <a:r>
              <a:rPr lang="zh-CN" altLang="en-US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加试题</a:t>
            </a:r>
            <a:r>
              <a:rPr lang="en-US" altLang="zh-CN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阅读材料，完成下列问题。（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分）</a:t>
            </a:r>
            <a:endParaRPr lang="zh-CN" altLang="en-US" sz="16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材料一：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为坦桑尼亚略图。图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为图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中乙地降水量统计图。</a:t>
            </a:r>
            <a:endParaRPr lang="zh-CN" altLang="en-US" sz="1600" b="1" dirty="0"/>
          </a:p>
          <a:p>
            <a:pPr>
              <a:spcBef>
                <a:spcPct val="0"/>
              </a:spcBef>
              <a:buFontTx/>
              <a:buNone/>
            </a:pPr>
            <a:endParaRPr lang="zh-CN" altLang="en-US" b="1" dirty="0"/>
          </a:p>
        </p:txBody>
      </p:sp>
      <p:sp>
        <p:nvSpPr>
          <p:cNvPr id="3080" name="Rectangle 7"/>
          <p:cNvSpPr>
            <a:spLocks noChangeArrowheads="1"/>
          </p:cNvSpPr>
          <p:nvPr/>
        </p:nvSpPr>
        <p:spPr bwMode="auto">
          <a:xfrm>
            <a:off x="0" y="699093"/>
            <a:ext cx="922020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sz="2000" b="1" dirty="0" smtClean="0">
                <a:latin typeface="黑体" panose="02010609060101010101" pitchFamily="49" charset="-122"/>
                <a:cs typeface="Times New Roman" panose="02020603050405020304" pitchFamily="18" charset="0"/>
              </a:rPr>
              <a:t>材料</a:t>
            </a:r>
            <a:r>
              <a:rPr lang="zh-CN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二：</a:t>
            </a:r>
            <a:r>
              <a:rPr lang="zh-CN" sz="20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坦桑尼亚矿产资源丰富</a:t>
            </a:r>
            <a:r>
              <a:rPr lang="en-US" altLang="zh-CN" sz="20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境内大部分地区为高原，东部沿海地区有狭窄平原。自然保护区众多，约占国土面积的</a:t>
            </a:r>
            <a:r>
              <a:rPr lang="en-US" altLang="zh-CN" sz="20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1/3</a:t>
            </a:r>
            <a:r>
              <a:rPr lang="zh-CN" altLang="en-US" sz="20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。该国经济欠发达，交通、电力等基础设施相对落后。近年来，坦桑尼亚实施经济改革，东部沿海地区吸引了大量外资，经济获得了较快发展。</a:t>
            </a:r>
            <a:endParaRPr lang="zh-CN" altLang="en-US" sz="16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）该国东部地区河流不宜发展航运，说明其自然原因。</a:t>
            </a:r>
            <a:r>
              <a:rPr lang="en-US" altLang="zh-CN" sz="2400" b="1" dirty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(3</a:t>
            </a:r>
            <a:r>
              <a:rPr lang="zh-CN" altLang="en-US" sz="2400" b="1" dirty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sz="2400" b="1" dirty="0" smtClean="0">
                <a:solidFill>
                  <a:srgbClr val="0221D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altLang="zh-CN" sz="1800" b="1" dirty="0">
              <a:solidFill>
                <a:srgbClr val="0221D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7685" y="2473796"/>
            <a:ext cx="4125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）降水季节变化大，水位变化大；河流落差大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流速快；河流长度较短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387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qq截图20190330181938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15" y="899795"/>
            <a:ext cx="5728970" cy="5810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950" y="899795"/>
            <a:ext cx="27832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4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、自然资源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1755"/>
            <a:ext cx="2640965" cy="74104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578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950" y="1656080"/>
            <a:ext cx="2950936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①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矿产资源丰富</a:t>
            </a:r>
            <a:endParaRPr lang="en-US" altLang="zh-CN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950" y="2304000"/>
            <a:ext cx="3112770" cy="2751522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石油</a:t>
            </a:r>
            <a:r>
              <a:rPr lang="zh-CN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北非</a:t>
            </a:r>
            <a:r>
              <a:rPr 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尼日</a:t>
            </a:r>
            <a:r>
              <a:rPr lang="zh-CN" altLang="en-US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利</a:t>
            </a:r>
            <a:r>
              <a:rPr 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亚</a:t>
            </a:r>
            <a:endParaRPr lang="zh-CN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铜矿：</a:t>
            </a:r>
            <a:r>
              <a:rPr 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赞比亚</a:t>
            </a:r>
            <a:endParaRPr lang="zh-CN" sz="20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铝土：</a:t>
            </a:r>
            <a:r>
              <a:rPr 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几内亚</a:t>
            </a:r>
            <a:endParaRPr lang="zh-CN" sz="20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黄金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:</a:t>
            </a:r>
            <a:r>
              <a:rPr lang="zh-CN" alt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南</a:t>
            </a:r>
            <a:r>
              <a:rPr lang="zh-CN" altLang="zh-CN" sz="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非</a:t>
            </a:r>
            <a:r>
              <a:rPr lang="en-US" alt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(</a:t>
            </a:r>
            <a:r>
              <a:rPr lang="zh-CN" altLang="en-US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第</a:t>
            </a:r>
            <a:r>
              <a:rPr lang="en-US" alt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endParaRPr lang="en-US" altLang="zh-CN" sz="2000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金刚石</a:t>
            </a: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：</a:t>
            </a:r>
            <a:r>
              <a:rPr 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刚</a:t>
            </a:r>
            <a:r>
              <a:rPr lang="zh-CN" sz="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果</a:t>
            </a:r>
            <a:r>
              <a:rPr lang="zh-CN" altLang="en-US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（第</a:t>
            </a:r>
            <a:r>
              <a:rPr lang="en-US" alt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endParaRPr lang="zh-CN" sz="2800" b="1" dirty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磷酸盐：</a:t>
            </a:r>
            <a:r>
              <a:rPr lang="zh-CN" alt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摩洛哥</a:t>
            </a:r>
            <a:r>
              <a:rPr lang="zh-CN" altLang="en-US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（第</a:t>
            </a:r>
            <a:r>
              <a:rPr lang="en-US" alt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endParaRPr lang="zh-CN" altLang="zh-CN" sz="2800" b="1" dirty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 descr="timg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15" y="1656080"/>
            <a:ext cx="5728970" cy="435673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图片 6" descr="热带草原干季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115" y="862990"/>
            <a:ext cx="5728970" cy="29114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图片 8" descr="timg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3811270"/>
            <a:ext cx="5728335" cy="28981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107950" y="5484470"/>
            <a:ext cx="4323715" cy="5084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  <a:t>②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  <a:t>热带作物、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动植物资源</a:t>
            </a:r>
            <a:endParaRPr lang="en-US" altLang="zh-CN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4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图片 1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5695"/>
          <a:stretch>
            <a:fillRect/>
          </a:stretch>
        </p:blipFill>
        <p:spPr bwMode="auto">
          <a:xfrm>
            <a:off x="3977334" y="1805311"/>
            <a:ext cx="5166666" cy="251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/>
          <p:nvPr/>
        </p:nvSpPr>
        <p:spPr>
          <a:xfrm>
            <a:off x="1225153" y="998935"/>
            <a:ext cx="6899672" cy="397669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>
              <a:defRPr lang="zh-CN"/>
            </a:defPPr>
            <a:lvl1pPr lvl="0" defTabSz="914400">
              <a:spcBef>
                <a:spcPct val="0"/>
              </a:spcBef>
              <a:buNone/>
              <a:defRPr sz="2800" b="1" kern="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defTabSz="685800">
              <a:spcAft>
                <a:spcPct val="0"/>
              </a:spcAft>
              <a:defRPr/>
            </a:pPr>
            <a:r>
              <a:rPr lang="zh-CN" altLang="en-US" sz="2100">
                <a:solidFill>
                  <a:prstClr val="white"/>
                </a:solidFill>
                <a:sym typeface="+mn-ea"/>
              </a:rPr>
              <a:t>物产丰富的资源大陆</a:t>
            </a:r>
            <a:r>
              <a:rPr lang="en-US" altLang="zh-CN" sz="2100">
                <a:solidFill>
                  <a:prstClr val="white"/>
                </a:solidFill>
                <a:sym typeface="+mn-ea"/>
              </a:rPr>
              <a:t>——</a:t>
            </a:r>
            <a:r>
              <a:rPr lang="zh-CN" altLang="en-US" sz="2100" spc="150">
                <a:solidFill>
                  <a:prstClr val="white"/>
                </a:solidFill>
                <a:sym typeface="+mn-ea"/>
              </a:rPr>
              <a:t>生物资源</a:t>
            </a:r>
          </a:p>
        </p:txBody>
      </p:sp>
      <p:sp>
        <p:nvSpPr>
          <p:cNvPr id="2" name="矩形 1"/>
          <p:cNvSpPr/>
          <p:nvPr/>
        </p:nvSpPr>
        <p:spPr>
          <a:xfrm>
            <a:off x="145292" y="4552314"/>
            <a:ext cx="8853417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Aft>
                <a:spcPts val="900"/>
              </a:spcAft>
            </a:pPr>
            <a:r>
              <a:rPr lang="zh-CN" altLang="en-US" sz="21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非洲是野生动物的天堂</a:t>
            </a:r>
          </a:p>
          <a:p>
            <a:pPr>
              <a:lnSpc>
                <a:spcPts val="3000"/>
              </a:lnSpc>
            </a:pPr>
            <a:r>
              <a:rPr lang="zh-CN" altLang="en-US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非洲大陆在世界一向被称为天然动物园，据统计，生活在非洲草原的动物达到</a:t>
            </a:r>
            <a:r>
              <a:rPr lang="en-US" altLang="zh-CN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多种，仅大型哺乳动物数量就达到了</a:t>
            </a:r>
            <a:r>
              <a:rPr lang="en-US" altLang="zh-CN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700-800</a:t>
            </a:r>
            <a:r>
              <a:rPr lang="zh-CN" altLang="en-US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万头。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4" y="1805311"/>
            <a:ext cx="3578330" cy="251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r="80054"/>
          <a:stretch>
            <a:fillRect/>
          </a:stretch>
        </p:blipFill>
        <p:spPr>
          <a:xfrm>
            <a:off x="-141447" y="855822"/>
            <a:ext cx="1555433" cy="51573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74" y="857251"/>
            <a:ext cx="7777639" cy="514397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823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1" b="8783"/>
          <a:stretch>
            <a:fillRect/>
          </a:stretch>
        </p:blipFill>
        <p:spPr bwMode="auto">
          <a:xfrm>
            <a:off x="4188370" y="2999701"/>
            <a:ext cx="4955630" cy="238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/>
          <p:nvPr/>
        </p:nvSpPr>
        <p:spPr>
          <a:xfrm>
            <a:off x="1225153" y="998935"/>
            <a:ext cx="6899672" cy="397669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>
              <a:defRPr lang="zh-CN"/>
            </a:defPPr>
            <a:lvl1pPr lvl="0" defTabSz="914400">
              <a:spcBef>
                <a:spcPct val="0"/>
              </a:spcBef>
              <a:buNone/>
              <a:defRPr sz="2800" b="1" kern="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defTabSz="685800">
              <a:spcAft>
                <a:spcPct val="0"/>
              </a:spcAft>
              <a:defRPr/>
            </a:pPr>
            <a:r>
              <a:rPr lang="zh-CN" altLang="en-US" sz="2100">
                <a:solidFill>
                  <a:prstClr val="white"/>
                </a:solidFill>
                <a:sym typeface="+mn-ea"/>
              </a:rPr>
              <a:t>物产丰富的资源大陆</a:t>
            </a:r>
            <a:r>
              <a:rPr lang="en-US" altLang="zh-CN" sz="2100">
                <a:solidFill>
                  <a:prstClr val="white"/>
                </a:solidFill>
                <a:sym typeface="+mn-ea"/>
              </a:rPr>
              <a:t>——</a:t>
            </a:r>
            <a:r>
              <a:rPr lang="zh-CN" altLang="en-US" sz="2100" spc="150">
                <a:solidFill>
                  <a:prstClr val="white"/>
                </a:solidFill>
                <a:sym typeface="+mn-ea"/>
              </a:rPr>
              <a:t>生物资源</a:t>
            </a:r>
          </a:p>
        </p:txBody>
      </p:sp>
      <p:sp>
        <p:nvSpPr>
          <p:cNvPr id="5" name="矩形 4"/>
          <p:cNvSpPr/>
          <p:nvPr/>
        </p:nvSpPr>
        <p:spPr>
          <a:xfrm>
            <a:off x="6666185" y="5466650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非洲鬣狗</a:t>
            </a:r>
          </a:p>
        </p:txBody>
      </p:sp>
      <p:pic>
        <p:nvPicPr>
          <p:cNvPr id="7" name="图片 1" descr="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t="9367" r="4806" b="12157"/>
          <a:stretch>
            <a:fillRect/>
          </a:stretch>
        </p:blipFill>
        <p:spPr bwMode="auto">
          <a:xfrm>
            <a:off x="0" y="2999701"/>
            <a:ext cx="4268203" cy="238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306367" y="5466650"/>
            <a:ext cx="9925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非洲象</a:t>
            </a:r>
          </a:p>
        </p:txBody>
      </p:sp>
      <p:sp>
        <p:nvSpPr>
          <p:cNvPr id="9" name="矩形 8"/>
          <p:cNvSpPr/>
          <p:nvPr/>
        </p:nvSpPr>
        <p:spPr>
          <a:xfrm>
            <a:off x="203161" y="1606072"/>
            <a:ext cx="8853417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Aft>
                <a:spcPts val="900"/>
              </a:spcAft>
            </a:pPr>
            <a:r>
              <a:rPr lang="zh-CN" altLang="en-US" sz="21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非洲是野生动物的天堂</a:t>
            </a:r>
          </a:p>
          <a:p>
            <a:pPr>
              <a:lnSpc>
                <a:spcPts val="3000"/>
              </a:lnSpc>
            </a:pPr>
            <a:r>
              <a:rPr lang="zh-CN" altLang="en-US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非洲大陆在世界一向被称为天然动物园，据统计，生活在非洲草原的动物达到</a:t>
            </a:r>
            <a:r>
              <a:rPr lang="en-US" altLang="zh-CN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多种，仅大型哺乳动物数量就达到了</a:t>
            </a:r>
            <a:r>
              <a:rPr lang="en-US" altLang="zh-CN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700-800</a:t>
            </a:r>
            <a:r>
              <a:rPr lang="zh-CN" altLang="en-US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万头。</a:t>
            </a:r>
          </a:p>
        </p:txBody>
      </p:sp>
      <p:sp>
        <p:nvSpPr>
          <p:cNvPr id="2" name="矩形 1"/>
          <p:cNvSpPr/>
          <p:nvPr/>
        </p:nvSpPr>
        <p:spPr>
          <a:xfrm>
            <a:off x="7141028" y="5466650"/>
            <a:ext cx="983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[</a:t>
            </a:r>
            <a:r>
              <a:rPr lang="en-US" altLang="zh-CN" b="1" dirty="0" err="1">
                <a:solidFill>
                  <a:srgbClr val="333333"/>
                </a:solidFill>
                <a:latin typeface="Arial" panose="020B0604020202020204" pitchFamily="34" charset="0"/>
              </a:rPr>
              <a:t>liè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7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qq截图20190330181938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15" y="899795"/>
            <a:ext cx="5728970" cy="5810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950" y="899795"/>
            <a:ext cx="27832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4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、自然资源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1755"/>
            <a:ext cx="2640965" cy="74104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578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950" y="1656080"/>
            <a:ext cx="2950936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①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矿产资源丰富</a:t>
            </a:r>
            <a:endParaRPr lang="en-US" altLang="zh-CN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950" y="2304000"/>
            <a:ext cx="3112770" cy="2751522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石油</a:t>
            </a:r>
            <a:r>
              <a:rPr lang="zh-CN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北非</a:t>
            </a:r>
            <a:r>
              <a:rPr 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尼日</a:t>
            </a:r>
            <a:r>
              <a:rPr lang="zh-CN" altLang="en-US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利</a:t>
            </a:r>
            <a:r>
              <a:rPr 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亚</a:t>
            </a:r>
            <a:endParaRPr lang="zh-CN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铜矿：</a:t>
            </a:r>
            <a:r>
              <a:rPr 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赞比亚</a:t>
            </a:r>
            <a:endParaRPr lang="zh-CN" sz="20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铝土：</a:t>
            </a:r>
            <a:r>
              <a:rPr 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几内亚</a:t>
            </a:r>
            <a:endParaRPr lang="zh-CN" sz="20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黄金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:</a:t>
            </a:r>
            <a:r>
              <a:rPr lang="zh-CN" alt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南</a:t>
            </a:r>
            <a:r>
              <a:rPr lang="zh-CN" altLang="zh-CN" sz="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非</a:t>
            </a:r>
            <a:r>
              <a:rPr lang="en-US" alt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(</a:t>
            </a:r>
            <a:r>
              <a:rPr lang="zh-CN" altLang="en-US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第</a:t>
            </a:r>
            <a:r>
              <a:rPr lang="en-US" alt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endParaRPr lang="en-US" altLang="zh-CN" sz="2000" b="1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400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金刚石</a:t>
            </a: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：</a:t>
            </a:r>
            <a:r>
              <a:rPr 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刚</a:t>
            </a:r>
            <a:r>
              <a:rPr lang="zh-CN" sz="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果</a:t>
            </a:r>
            <a:r>
              <a:rPr lang="zh-CN" altLang="en-US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（第</a:t>
            </a:r>
            <a:r>
              <a:rPr lang="en-US" alt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endParaRPr lang="zh-CN" sz="2800" b="1" dirty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磷酸盐：</a:t>
            </a:r>
            <a:r>
              <a:rPr lang="zh-CN" altLang="zh-CN" sz="20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摩洛哥</a:t>
            </a:r>
            <a:r>
              <a:rPr lang="zh-CN" altLang="en-US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（第</a:t>
            </a:r>
            <a:r>
              <a:rPr lang="en-US" altLang="zh-CN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20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endParaRPr lang="zh-CN" altLang="zh-CN" sz="2800" b="1" dirty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 descr="timg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15" y="1656080"/>
            <a:ext cx="5728970" cy="435673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图片 6" descr="热带草原干季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115" y="862990"/>
            <a:ext cx="5728970" cy="29114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图片 8" descr="timg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3811270"/>
            <a:ext cx="5728335" cy="28981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107950" y="5484470"/>
            <a:ext cx="4323715" cy="5084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  <a:t>②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  <a:t>热带作物、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动植物资源</a:t>
            </a:r>
            <a:endParaRPr lang="en-US" altLang="zh-CN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02235" y="6192827"/>
            <a:ext cx="2336165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</a:lstStyle>
          <a:p>
            <a:r>
              <a:rPr lang="zh-CN" altLang="en-US" dirty="0"/>
              <a:t>③</a:t>
            </a:r>
            <a:r>
              <a:rPr lang="zh-CN" altLang="en-US" dirty="0" smtClean="0"/>
              <a:t>旅游资源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838200"/>
            <a:ext cx="7180263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smtClean="0">
                <a:solidFill>
                  <a:srgbClr val="9900CC"/>
                </a:solidFill>
                <a:ea typeface="黑体" panose="02010609060101010101" pitchFamily="49" charset="-122"/>
              </a:rPr>
              <a:t>撒哈拉以南非洲特有的民族歌舞</a:t>
            </a:r>
          </a:p>
        </p:txBody>
      </p:sp>
      <p:pic>
        <p:nvPicPr>
          <p:cNvPr id="48131" name="Picture 4" descr="独特的非洲舞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484313"/>
            <a:ext cx="357028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5" descr="非洲传统的击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3595688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152400" y="228600"/>
            <a:ext cx="601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③旅游资源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前景广阔</a:t>
            </a:r>
          </a:p>
        </p:txBody>
      </p:sp>
    </p:spTree>
    <p:extLst>
      <p:ext uri="{BB962C8B-B14F-4D97-AF65-F5344CB8AC3E}">
        <p14:creationId xmlns:p14="http://schemas.microsoft.com/office/powerpoint/2010/main" val="2970462180"/>
      </p:ext>
    </p:extLst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1908175" y="6278563"/>
            <a:ext cx="5873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无限制娶妻 传奇的非洲酋长村 </a:t>
            </a:r>
          </a:p>
        </p:txBody>
      </p:sp>
      <p:pic>
        <p:nvPicPr>
          <p:cNvPr id="49156" name="Picture 4" descr="efa6c1e630cbdb586cc12a1251c3a39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0"/>
            <a:ext cx="7775575" cy="6188075"/>
          </a:xfrm>
          <a:noFill/>
        </p:spPr>
      </p:pic>
    </p:spTree>
    <p:extLst>
      <p:ext uri="{BB962C8B-B14F-4D97-AF65-F5344CB8AC3E}">
        <p14:creationId xmlns:p14="http://schemas.microsoft.com/office/powerpoint/2010/main" val="786254673"/>
      </p:ext>
    </p:extLst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50179" name="Picture 3" descr="千面非洲(组图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260350"/>
            <a:ext cx="7993063" cy="5311775"/>
          </a:xfrm>
          <a:noFill/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395288" y="584676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ea typeface="黑体" panose="02010609060101010101" pitchFamily="49" charset="-122"/>
              </a:rPr>
              <a:t>南非以肥胖美女为形象的挂历，模特为一次肥胖美女选美大赛中胜出的选手</a:t>
            </a:r>
            <a:br>
              <a:rPr lang="zh-CN" altLang="en-US" sz="2000">
                <a:ea typeface="黑体" panose="02010609060101010101" pitchFamily="49" charset="-122"/>
              </a:rPr>
            </a:br>
            <a:endParaRPr lang="zh-CN" altLang="en-US" sz="2000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104952"/>
      </p:ext>
    </p:extLst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5562600" cy="825500"/>
          </a:xfrm>
        </p:spPr>
        <p:txBody>
          <a:bodyPr/>
          <a:lstStyle/>
          <a:p>
            <a:pPr eaLnBrk="1" hangingPunct="1"/>
            <a:r>
              <a:rPr lang="zh-CN" altLang="en-US" sz="3600" smtClean="0"/>
              <a:t>粗旷奔放的非洲绘画艺术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51204" name="Picture 4" descr="africa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96975"/>
            <a:ext cx="4060825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 descr="painting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196975"/>
            <a:ext cx="3925887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130181"/>
      </p:ext>
    </p:extLst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828800" y="457200"/>
            <a:ext cx="6400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TW" sz="6000" b="1">
                <a:solidFill>
                  <a:srgbClr val="996633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非 洲 </a:t>
            </a:r>
            <a:r>
              <a:rPr lang="zh-CN" sz="6000" b="1">
                <a:solidFill>
                  <a:srgbClr val="996633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艺术</a:t>
            </a:r>
            <a:r>
              <a:rPr lang="en-US" sz="6000" b="1">
                <a:solidFill>
                  <a:srgbClr val="996633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 </a:t>
            </a:r>
            <a:r>
              <a:rPr lang="en-US" altLang="zh-CN" sz="6000" b="1">
                <a:solidFill>
                  <a:srgbClr val="996633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– </a:t>
            </a:r>
            <a:r>
              <a:rPr lang="zh-TW" sz="6000" b="1">
                <a:solidFill>
                  <a:srgbClr val="996633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木雕</a:t>
            </a: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1371600" y="6216650"/>
            <a:ext cx="1981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TW" sz="1800" b="1" i="1">
                <a:solidFill>
                  <a:srgbClr val="996633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祖先像                高</a:t>
            </a:r>
            <a:r>
              <a:rPr lang="en-US" altLang="zh-CN" sz="1800" b="1" i="1">
                <a:solidFill>
                  <a:srgbClr val="996633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25.5cm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3886200" y="6216650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TW" sz="1800" b="1" i="1">
                <a:solidFill>
                  <a:srgbClr val="996633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騎馬人                 高</a:t>
            </a:r>
            <a:r>
              <a:rPr lang="en-US" altLang="zh-CN" sz="1800" b="1" i="1">
                <a:solidFill>
                  <a:srgbClr val="996633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56cm</a:t>
            </a: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6096000" y="6216650"/>
            <a:ext cx="2362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TW" sz="1800" b="1" i="1">
                <a:solidFill>
                  <a:srgbClr val="996633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占卜者像                   高</a:t>
            </a:r>
            <a:r>
              <a:rPr lang="en-US" altLang="zh-CN" sz="1800" b="1" i="1">
                <a:solidFill>
                  <a:srgbClr val="996633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83cm</a:t>
            </a:r>
          </a:p>
        </p:txBody>
      </p:sp>
      <p:pic>
        <p:nvPicPr>
          <p:cNvPr id="52230" name="Picture 6" descr="新-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905000"/>
            <a:ext cx="2201863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7" descr="新-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828800"/>
            <a:ext cx="2160587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8" descr="新-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81200"/>
            <a:ext cx="215900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691850"/>
      </p:ext>
    </p:extLst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8000" y="1692000"/>
            <a:ext cx="3515995" cy="500062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 anchor="t">
            <a:spAutoFit/>
          </a:bodyPr>
          <a:lstStyle/>
          <a:p>
            <a:pPr>
              <a:lnSpc>
                <a:spcPct val="20000"/>
              </a:lnSpc>
            </a:pP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增长</a:t>
            </a:r>
            <a:r>
              <a:rPr lang="zh-CN" altLang="en-US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非洲人口约12亿，居世界第二位。</a:t>
            </a:r>
            <a:r>
              <a:rPr 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人口增长率达</a:t>
            </a:r>
            <a:r>
              <a:rPr lang="en-US" alt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2.3%</a:t>
            </a:r>
            <a:r>
              <a:rPr lang="zh-CN" altLang="en-US" sz="28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世界第一。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其中撒哈拉以南非洲人口增长率又高于北非。</a:t>
            </a:r>
          </a:p>
          <a:p>
            <a:pPr>
              <a:lnSpc>
                <a:spcPct val="40000"/>
              </a:lnSpc>
            </a:pPr>
            <a:endParaRPr lang="zh-CN" sz="2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(2)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分布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受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气候</a:t>
            </a:r>
            <a:r>
              <a:rPr lang="zh-CN" altLang="en-US" sz="20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海陆位置</a:t>
            </a:r>
            <a:r>
              <a:rPr lang="zh-CN" altLang="en-US" sz="28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经济发展水平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影响较大。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950" y="935990"/>
            <a:ext cx="18891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、人口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1755"/>
            <a:ext cx="2640965" cy="74104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578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pic>
        <p:nvPicPr>
          <p:cNvPr id="14" name="图片 13" descr="非洲人口分布图"/>
          <p:cNvPicPr>
            <a:picLocks noChangeAspect="1"/>
          </p:cNvPicPr>
          <p:nvPr/>
        </p:nvPicPr>
        <p:blipFill>
          <a:blip r:embed="rId3"/>
          <a:srcRect l="1473" r="9921"/>
          <a:stretch>
            <a:fillRect/>
          </a:stretch>
        </p:blipFill>
        <p:spPr>
          <a:xfrm>
            <a:off x="3707765" y="1260000"/>
            <a:ext cx="5339715" cy="545147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168775" y="1584000"/>
            <a:ext cx="4686300" cy="4971415"/>
            <a:chOff x="6565" y="2471"/>
            <a:chExt cx="7380" cy="7829"/>
          </a:xfrm>
        </p:grpSpPr>
        <p:sp>
          <p:nvSpPr>
            <p:cNvPr id="25" name="文本框 24"/>
            <p:cNvSpPr txBox="1"/>
            <p:nvPr/>
          </p:nvSpPr>
          <p:spPr>
            <a:xfrm>
              <a:off x="7179" y="2471"/>
              <a:ext cx="3103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/>
                <a:t>地中海沿岸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565" y="5706"/>
              <a:ext cx="254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/>
                <a:t>象牙海岸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576" y="2902"/>
              <a:ext cx="1414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/>
                <a:t>埃及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531" y="4884"/>
              <a:ext cx="1414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/>
                <a:t>埃塞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968" y="6528"/>
              <a:ext cx="1977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/>
                <a:t>大湖区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576" y="9478"/>
              <a:ext cx="1414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/>
                <a:t>南非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230" y="4884"/>
              <a:ext cx="2563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/>
                <a:t>尼日利亚</a:t>
              </a:r>
              <a:endParaRPr lang="zh-CN" altLang="en-US" sz="2800" b="1" dirty="0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0000" y="1116000"/>
            <a:ext cx="4530090" cy="319214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      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非洲是世界上经济发展水平最低的大洲。非洲资源丰富，但</a:t>
            </a:r>
            <a:r>
              <a:rPr lang="zh-CN" altLang="zh-CN" sz="2800" b="1" u="sng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多以出口初级产品为主</a:t>
            </a:r>
            <a:r>
              <a:rPr lang="zh-CN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，在国际贸易中处于不利地位。北非经济远超撒哈拉以南非洲。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4000" y="900000"/>
            <a:ext cx="201803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、经济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1755"/>
            <a:ext cx="2640965" cy="74104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5783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9070" y="4356100"/>
            <a:ext cx="8854440" cy="2332946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农业：</a:t>
            </a:r>
            <a:r>
              <a:rPr lang="zh-CN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热带经济作物</a:t>
            </a:r>
            <a:r>
              <a:rPr 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占有重要地位。</a:t>
            </a:r>
            <a:r>
              <a:rPr lang="zh-CN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  <a:hlinkClick r:id="rId3" action="ppaction://hlinksldjump"/>
              </a:rPr>
              <a:t>粮食自给难</a:t>
            </a:r>
            <a:r>
              <a:rPr 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sz="2800" u="sng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畜牧业</a:t>
            </a:r>
            <a:r>
              <a:rPr lang="zh-CN" sz="2800" b="1" dirty="0" smtClean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：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游牧和半游牧为主</a:t>
            </a:r>
            <a:r>
              <a:rPr lang="zh-CN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sz="28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商品率</a:t>
            </a:r>
            <a:r>
              <a:rPr lang="zh-CN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低，粗放</a:t>
            </a:r>
            <a:r>
              <a:rPr lang="zh-CN" sz="2800" b="1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落后</a:t>
            </a:r>
            <a:r>
              <a:rPr 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sz="28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渔业：</a:t>
            </a:r>
            <a:r>
              <a:rPr 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  <a:hlinkClick r:id="rId4" action="ppaction://hlinksldjump"/>
              </a:rPr>
              <a:t>资源丰富</a:t>
            </a:r>
            <a:r>
              <a:rPr 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，但仍处于手工生产阶段。</a:t>
            </a:r>
          </a:p>
          <a:p>
            <a:pPr>
              <a:lnSpc>
                <a:spcPct val="130000"/>
              </a:lnSpc>
            </a:pPr>
            <a:r>
              <a:rPr lang="zh-CN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工业：</a:t>
            </a:r>
            <a:r>
              <a:rPr lang="zh-CN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采矿业和轻工业</a:t>
            </a:r>
            <a:r>
              <a:rPr 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是非洲工业的主要部门。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1115060"/>
            <a:ext cx="4244975" cy="3193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timg (1)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900" y="1115060"/>
            <a:ext cx="4244975" cy="31927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59395" name="Picture 3" descr="非洲难民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" y="0"/>
              <a:ext cx="283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396" name="Picture 4" descr="B846058820117717358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1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65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35" y="972185"/>
            <a:ext cx="5883910" cy="5768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000" y="900000"/>
            <a:ext cx="221361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热带大陆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108000"/>
            <a:ext cx="2513330" cy="79565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473825" y="12192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地理位置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4145" y="1620000"/>
            <a:ext cx="350393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纬度：</a:t>
            </a:r>
            <a:r>
              <a:rPr 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南北纬</a:t>
            </a:r>
            <a:r>
              <a:rPr lang="en-US" altLang="zh-CN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30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°内</a:t>
            </a:r>
            <a:endParaRPr lang="zh-CN" altLang="en-US" sz="2400" b="1">
              <a:solidFill>
                <a:srgbClr val="0221DE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145" y="2268000"/>
            <a:ext cx="350393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经度：</a:t>
            </a: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°</a:t>
            </a: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W-40</a:t>
            </a:r>
            <a:r>
              <a:rPr lang="zh-CN" altLang="en-US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°</a:t>
            </a:r>
            <a:r>
              <a:rPr lang="en-US" altLang="zh-CN" sz="28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168000" y="3970655"/>
            <a:ext cx="5878195" cy="139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604000" y="3672000"/>
            <a:ext cx="720725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/>
              <a:t>0</a:t>
            </a:r>
            <a:r>
              <a:rPr lang="zh-CN" altLang="en-US" sz="2800" b="1"/>
              <a:t>°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3199130" y="1434465"/>
            <a:ext cx="5835015" cy="161290"/>
          </a:xfrm>
          <a:custGeom>
            <a:avLst/>
            <a:gdLst>
              <a:gd name="connisteX0" fmla="*/ 0 w 5835015"/>
              <a:gd name="connsiteY0" fmla="*/ 0 h 161550"/>
              <a:gd name="connisteX1" fmla="*/ 1714500 w 5835015"/>
              <a:gd name="connsiteY1" fmla="*/ 144145 h 161550"/>
              <a:gd name="connisteX2" fmla="*/ 4034155 w 5835015"/>
              <a:gd name="connsiteY2" fmla="*/ 144145 h 161550"/>
              <a:gd name="connisteX3" fmla="*/ 5835015 w 5835015"/>
              <a:gd name="connsiteY3" fmla="*/ 57785 h 1615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835015" h="161550">
                <a:moveTo>
                  <a:pt x="0" y="0"/>
                </a:moveTo>
                <a:cubicBezTo>
                  <a:pt x="296545" y="28575"/>
                  <a:pt x="907415" y="115570"/>
                  <a:pt x="1714500" y="144145"/>
                </a:cubicBezTo>
                <a:cubicBezTo>
                  <a:pt x="2521585" y="172720"/>
                  <a:pt x="3209925" y="161290"/>
                  <a:pt x="4034155" y="144145"/>
                </a:cubicBezTo>
                <a:cubicBezTo>
                  <a:pt x="4858385" y="127000"/>
                  <a:pt x="5521325" y="74930"/>
                  <a:pt x="5835015" y="577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10800000">
            <a:off x="3199130" y="6387465"/>
            <a:ext cx="5835015" cy="161290"/>
          </a:xfrm>
          <a:custGeom>
            <a:avLst/>
            <a:gdLst>
              <a:gd name="connisteX0" fmla="*/ 0 w 5835015"/>
              <a:gd name="connsiteY0" fmla="*/ 0 h 161550"/>
              <a:gd name="connisteX1" fmla="*/ 1714500 w 5835015"/>
              <a:gd name="connsiteY1" fmla="*/ 144145 h 161550"/>
              <a:gd name="connisteX2" fmla="*/ 4034155 w 5835015"/>
              <a:gd name="connsiteY2" fmla="*/ 144145 h 161550"/>
              <a:gd name="connisteX3" fmla="*/ 5835015 w 5835015"/>
              <a:gd name="connsiteY3" fmla="*/ 57785 h 1615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835015" h="161550">
                <a:moveTo>
                  <a:pt x="0" y="0"/>
                </a:moveTo>
                <a:cubicBezTo>
                  <a:pt x="296545" y="28575"/>
                  <a:pt x="907415" y="115570"/>
                  <a:pt x="1714500" y="144145"/>
                </a:cubicBezTo>
                <a:cubicBezTo>
                  <a:pt x="2521585" y="172720"/>
                  <a:pt x="3209925" y="161290"/>
                  <a:pt x="4034155" y="144145"/>
                </a:cubicBezTo>
                <a:cubicBezTo>
                  <a:pt x="4858385" y="127000"/>
                  <a:pt x="5521325" y="74930"/>
                  <a:pt x="5835015" y="577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992001" y="1080000"/>
            <a:ext cx="113538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/>
              <a:t>30</a:t>
            </a:r>
            <a:r>
              <a:rPr lang="zh-CN" altLang="en-US" sz="2800" b="1"/>
              <a:t>°</a:t>
            </a:r>
            <a:r>
              <a:rPr lang="en-US" altLang="zh-CN" sz="2800" b="1"/>
              <a:t>N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64000" y="6336000"/>
            <a:ext cx="106934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/>
              <a:t>30</a:t>
            </a:r>
            <a:r>
              <a:rPr lang="zh-CN" altLang="en-US" sz="2800" b="1"/>
              <a:t>°</a:t>
            </a:r>
            <a:r>
              <a:rPr lang="en-US" altLang="zh-CN" sz="2800" b="1"/>
              <a:t>S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4740275" y="973455"/>
            <a:ext cx="274320" cy="5763260"/>
          </a:xfrm>
          <a:custGeom>
            <a:avLst/>
            <a:gdLst>
              <a:gd name="connisteX0" fmla="*/ 274233 w 274233"/>
              <a:gd name="connsiteY0" fmla="*/ 0 h 5763260"/>
              <a:gd name="connisteX1" fmla="*/ 101513 w 274233"/>
              <a:gd name="connsiteY1" fmla="*/ 1369060 h 5763260"/>
              <a:gd name="connisteX2" fmla="*/ 548 w 274233"/>
              <a:gd name="connsiteY2" fmla="*/ 2997200 h 5763260"/>
              <a:gd name="connisteX3" fmla="*/ 72303 w 274233"/>
              <a:gd name="connsiteY3" fmla="*/ 4639310 h 5763260"/>
              <a:gd name="connisteX4" fmla="*/ 187873 w 274233"/>
              <a:gd name="connsiteY4" fmla="*/ 5763260 h 5763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74233" h="5763260">
                <a:moveTo>
                  <a:pt x="274233" y="0"/>
                </a:moveTo>
                <a:cubicBezTo>
                  <a:pt x="241848" y="241300"/>
                  <a:pt x="156123" y="769620"/>
                  <a:pt x="101513" y="1369060"/>
                </a:cubicBezTo>
                <a:cubicBezTo>
                  <a:pt x="46903" y="1968500"/>
                  <a:pt x="6263" y="2343150"/>
                  <a:pt x="548" y="2997200"/>
                </a:cubicBezTo>
                <a:cubicBezTo>
                  <a:pt x="-5167" y="3651250"/>
                  <a:pt x="34838" y="4086225"/>
                  <a:pt x="72303" y="4639310"/>
                </a:cubicBezTo>
                <a:cubicBezTo>
                  <a:pt x="109768" y="5192395"/>
                  <a:pt x="166283" y="5571490"/>
                  <a:pt x="187873" y="576326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08000" y="6300000"/>
            <a:ext cx="720725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/>
              <a:t>0</a:t>
            </a:r>
            <a:r>
              <a:rPr lang="zh-CN" altLang="en-US" sz="2800" b="1"/>
              <a:t>°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6944995" y="964565"/>
            <a:ext cx="187325" cy="5762625"/>
          </a:xfrm>
          <a:custGeom>
            <a:avLst/>
            <a:gdLst>
              <a:gd name="connisteX0" fmla="*/ 0 w 187618"/>
              <a:gd name="connsiteY0" fmla="*/ 0 h 5762625"/>
              <a:gd name="connisteX1" fmla="*/ 130175 w 187618"/>
              <a:gd name="connsiteY1" fmla="*/ 1815465 h 5762625"/>
              <a:gd name="connisteX2" fmla="*/ 187325 w 187618"/>
              <a:gd name="connsiteY2" fmla="*/ 3039745 h 5762625"/>
              <a:gd name="connisteX3" fmla="*/ 115570 w 187618"/>
              <a:gd name="connsiteY3" fmla="*/ 4782820 h 5762625"/>
              <a:gd name="connisteX4" fmla="*/ 0 w 187618"/>
              <a:gd name="connsiteY4" fmla="*/ 5762625 h 57626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87618" h="5762625">
                <a:moveTo>
                  <a:pt x="0" y="0"/>
                </a:moveTo>
                <a:cubicBezTo>
                  <a:pt x="24765" y="338455"/>
                  <a:pt x="92710" y="1207770"/>
                  <a:pt x="130175" y="1815465"/>
                </a:cubicBezTo>
                <a:cubicBezTo>
                  <a:pt x="167640" y="2423160"/>
                  <a:pt x="190500" y="2446020"/>
                  <a:pt x="187325" y="3039745"/>
                </a:cubicBezTo>
                <a:cubicBezTo>
                  <a:pt x="184150" y="3633470"/>
                  <a:pt x="153035" y="4237990"/>
                  <a:pt x="115570" y="4782820"/>
                </a:cubicBezTo>
                <a:cubicBezTo>
                  <a:pt x="78105" y="5327650"/>
                  <a:pt x="21590" y="5601335"/>
                  <a:pt x="0" y="576262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480000" y="6300000"/>
            <a:ext cx="107442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/>
              <a:t>30</a:t>
            </a:r>
            <a:r>
              <a:rPr lang="zh-CN" altLang="en-US" sz="2800" b="1"/>
              <a:t>°</a:t>
            </a:r>
            <a:r>
              <a:rPr lang="en-US" altLang="zh-CN" sz="2800" b="1"/>
              <a:t>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2000" y="3024000"/>
            <a:ext cx="221361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海陆位置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2000" y="5292000"/>
            <a:ext cx="221361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交通位置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2000" y="6094935"/>
            <a:ext cx="221361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rPr>
              <a:t>板块位置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楷体" panose="02010609060101010101" charset="-122"/>
              </a:rPr>
              <a:t>：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44145" y="3744000"/>
            <a:ext cx="3504565" cy="1383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东临印度洋、西临大西洋，北临地中海，东北临红海。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342515" y="5359400"/>
            <a:ext cx="287401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重要的海运航道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342515" y="6162040"/>
            <a:ext cx="311848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/>
              <a:t>红海、东非大裂谷</a:t>
            </a:r>
          </a:p>
        </p:txBody>
      </p:sp>
      <p:pic>
        <p:nvPicPr>
          <p:cNvPr id="30" name="图片 29" descr="六大板块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40" y="964565"/>
            <a:ext cx="5436870" cy="49599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4" grpId="0" bldLvl="0" animBg="1"/>
      <p:bldP spid="6" grpId="0"/>
      <p:bldP spid="7" grpId="0" bldLvl="0" animBg="1"/>
      <p:bldP spid="10" grpId="0" bldLvl="0" animBg="1"/>
      <p:bldP spid="13" grpId="0"/>
      <p:bldP spid="14" grpId="0"/>
      <p:bldP spid="15" grpId="0" bldLvl="0" animBg="1"/>
      <p:bldP spid="17" grpId="0"/>
      <p:bldP spid="18" grpId="0" bldLvl="0" animBg="1"/>
      <p:bldP spid="19" grpId="0"/>
      <p:bldP spid="20" grpId="0" bldLvl="0" animBg="1"/>
      <p:bldP spid="24" grpId="0" bldLvl="0" animBg="1"/>
      <p:bldP spid="25" grpId="0" animBg="1"/>
      <p:bldP spid="26" grpId="0" bldLvl="0" animBg="1"/>
      <p:bldP spid="28" grpId="0" bldLvl="0" animBg="1"/>
      <p:bldP spid="2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38188"/>
            <a:ext cx="7239000" cy="611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0419" name="Rectangle 5"/>
          <p:cNvSpPr>
            <a:spLocks noChangeArrowheads="1"/>
          </p:cNvSpPr>
          <p:nvPr/>
        </p:nvSpPr>
        <p:spPr bwMode="auto">
          <a:xfrm>
            <a:off x="2590800" y="0"/>
            <a:ext cx="410368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tx2"/>
                </a:solidFill>
              </a:rPr>
              <a:t>塞内加尔过度放牧形成的荒漠草原</a:t>
            </a:r>
          </a:p>
        </p:txBody>
      </p:sp>
    </p:spTree>
    <p:extLst>
      <p:ext uri="{BB962C8B-B14F-4D97-AF65-F5344CB8AC3E}">
        <p14:creationId xmlns:p14="http://schemas.microsoft.com/office/powerpoint/2010/main" val="4143411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难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437063"/>
            <a:ext cx="3059112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424770" y="258544"/>
            <a:ext cx="5795962" cy="64633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人口、粮食与环境问题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250825" y="1557338"/>
            <a:ext cx="8424863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人口：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自然增长率</a:t>
            </a:r>
            <a:r>
              <a:rPr lang="zh-CN" altLang="en-US" sz="2800" b="1" dirty="0">
                <a:ea typeface="黑体" panose="02010609060101010101" pitchFamily="49" charset="-122"/>
              </a:rPr>
              <a:t>居各洲之首，增长速度超过粮食增长速度，粮食人均量各洲最低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粮食：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中非、西非、东非</a:t>
            </a:r>
            <a:r>
              <a:rPr lang="zh-CN" altLang="en-US" sz="2800" b="1" dirty="0">
                <a:ea typeface="黑体" panose="02010609060101010101" pitchFamily="49" charset="-122"/>
              </a:rPr>
              <a:t>缺粮最为严重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环境：人们为了生存，采取了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滥砍、乱垦、乱牧</a:t>
            </a:r>
            <a:r>
              <a:rPr lang="zh-CN" altLang="en-US" sz="2800" b="1" dirty="0">
                <a:ea typeface="黑体" panose="02010609060101010101" pitchFamily="49" charset="-122"/>
              </a:rPr>
              <a:t>，致使环境恶化</a:t>
            </a:r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250825" y="4031117"/>
            <a:ext cx="5761038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解决途径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保护自然环境，提高农牧业生产水平，控制人口增长速度，提高民族文化素质，加强民族团结</a:t>
            </a:r>
          </a:p>
        </p:txBody>
      </p:sp>
    </p:spTree>
    <p:extLst>
      <p:ext uri="{BB962C8B-B14F-4D97-AF65-F5344CB8AC3E}">
        <p14:creationId xmlns:p14="http://schemas.microsoft.com/office/powerpoint/2010/main" val="207261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158" y="1344"/>
            <a:chExt cx="2539" cy="1907"/>
          </a:xfrm>
        </p:grpSpPr>
        <p:pic>
          <p:nvPicPr>
            <p:cNvPr id="64516" name="Picture 5" descr="埃及狮身人面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1344"/>
              <a:ext cx="2539" cy="1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17" name="Text Box 6"/>
            <p:cNvSpPr txBox="1">
              <a:spLocks noChangeArrowheads="1"/>
            </p:cNvSpPr>
            <p:nvPr/>
          </p:nvSpPr>
          <p:spPr bwMode="auto">
            <a:xfrm>
              <a:off x="1565" y="1435"/>
              <a:ext cx="95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4000" b="1">
                  <a:solidFill>
                    <a:srgbClr val="FF3300"/>
                  </a:solidFill>
                </a:rPr>
                <a:t>狮身人面像</a:t>
              </a:r>
            </a:p>
          </p:txBody>
        </p:sp>
      </p:grpSp>
      <p:pic>
        <p:nvPicPr>
          <p:cNvPr id="242696" name="Picture 8" descr="10434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61060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18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9144000" cy="6745288"/>
            <a:chOff x="0" y="0"/>
            <a:chExt cx="5760" cy="4249"/>
          </a:xfrm>
        </p:grpSpPr>
        <p:pic>
          <p:nvPicPr>
            <p:cNvPr id="65539" name="Picture 5" descr="埃及木乃伊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540" name="Text Box 6"/>
            <p:cNvSpPr txBox="1">
              <a:spLocks noChangeArrowheads="1"/>
            </p:cNvSpPr>
            <p:nvPr/>
          </p:nvSpPr>
          <p:spPr bwMode="auto">
            <a:xfrm>
              <a:off x="4082" y="255"/>
              <a:ext cx="167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36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埃及木乃伊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7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9448800" cy="7162800"/>
            <a:chOff x="0" y="0"/>
            <a:chExt cx="5760" cy="4320"/>
          </a:xfrm>
        </p:grpSpPr>
        <p:pic>
          <p:nvPicPr>
            <p:cNvPr id="66565" name="Picture 5" descr="卡纳克神庙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66" name="Text Box 6"/>
            <p:cNvSpPr txBox="1">
              <a:spLocks noChangeArrowheads="1"/>
            </p:cNvSpPr>
            <p:nvPr/>
          </p:nvSpPr>
          <p:spPr bwMode="auto">
            <a:xfrm>
              <a:off x="204" y="255"/>
              <a:ext cx="2132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36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卡纳克神庙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5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67587" name="Picture 5" descr="荷拉斯神庙大院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588" name="Text Box 6"/>
            <p:cNvSpPr txBox="1">
              <a:spLocks noChangeArrowheads="1"/>
            </p:cNvSpPr>
            <p:nvPr/>
          </p:nvSpPr>
          <p:spPr bwMode="auto">
            <a:xfrm>
              <a:off x="3537" y="119"/>
              <a:ext cx="2223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荷拉斯神庙大院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kumimoji="1" lang="en-US" altLang="zh-CN" sz="3600" b="1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拉姆赛斯群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4191000" y="6278563"/>
            <a:ext cx="31035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Verdana" panose="020B0604030504040204" pitchFamily="34" charset="0"/>
              </a:rPr>
              <a:t>阿布</a:t>
            </a:r>
            <a:r>
              <a:rPr lang="en-US" altLang="zh-CN" sz="1800" b="1"/>
              <a:t>·</a:t>
            </a:r>
            <a:r>
              <a:rPr lang="zh-CN" altLang="en-US" b="1">
                <a:latin typeface="Verdana" panose="020B0604030504040204" pitchFamily="34" charset="0"/>
              </a:rPr>
              <a:t>辛拜勒神庙</a:t>
            </a:r>
          </a:p>
        </p:txBody>
      </p:sp>
    </p:spTree>
    <p:extLst>
      <p:ext uri="{BB962C8B-B14F-4D97-AF65-F5344CB8AC3E}">
        <p14:creationId xmlns:p14="http://schemas.microsoft.com/office/powerpoint/2010/main" val="14174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社会图片—古代文明－象形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5105400" cy="40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381000" y="609600"/>
            <a:ext cx="31321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/>
              <a:t>象形文字</a:t>
            </a:r>
          </a:p>
        </p:txBody>
      </p:sp>
      <p:pic>
        <p:nvPicPr>
          <p:cNvPr id="69636" name="Picture 4" descr="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052513"/>
            <a:ext cx="2519362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8243888" y="1989138"/>
            <a:ext cx="720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CC00FF"/>
                </a:solidFill>
              </a:rPr>
              <a:t>脚</a:t>
            </a:r>
          </a:p>
        </p:txBody>
      </p:sp>
      <p:pic>
        <p:nvPicPr>
          <p:cNvPr id="69638" name="Picture 6" descr="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933825"/>
            <a:ext cx="26638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8316913" y="5146675"/>
            <a:ext cx="8270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CC00FF"/>
                </a:solidFill>
              </a:rPr>
              <a:t>嘴</a:t>
            </a:r>
          </a:p>
        </p:txBody>
      </p:sp>
    </p:spTree>
    <p:extLst>
      <p:ext uri="{BB962C8B-B14F-4D97-AF65-F5344CB8AC3E}">
        <p14:creationId xmlns:p14="http://schemas.microsoft.com/office/powerpoint/2010/main" val="182212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2"/>
          <p:cNvSpPr txBox="1">
            <a:spLocks noChangeArrowheads="1"/>
          </p:cNvSpPr>
          <p:nvPr/>
        </p:nvSpPr>
        <p:spPr bwMode="auto">
          <a:xfrm>
            <a:off x="574675" y="677863"/>
            <a:ext cx="7947025" cy="5643562"/>
          </a:xfrm>
          <a:prstGeom prst="rect">
            <a:avLst/>
          </a:prstGeom>
          <a:gradFill rotWithShape="1">
            <a:gsLst>
              <a:gs pos="0">
                <a:srgbClr val="FFCC00">
                  <a:alpha val="19000"/>
                </a:srgbClr>
              </a:gs>
              <a:gs pos="50000">
                <a:schemeClr val="bg1"/>
              </a:gs>
              <a:gs pos="100000">
                <a:srgbClr val="FFCC00">
                  <a:alpha val="19000"/>
                </a:srgbClr>
              </a:gs>
            </a:gsLst>
            <a:lin ang="5400000" scaled="1"/>
          </a:gradFill>
          <a:ln w="57150" cap="rnd">
            <a:noFill/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endParaRPr lang="zh-CN" altLang="zh-CN" sz="2400" b="1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0661" name="Picture 3" descr="尼罗河畔自然风光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539038" cy="453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188" name="Rectangle 4"/>
          <p:cNvSpPr>
            <a:spLocks noChangeArrowheads="1"/>
          </p:cNvSpPr>
          <p:nvPr/>
        </p:nvSpPr>
        <p:spPr bwMode="auto">
          <a:xfrm>
            <a:off x="1447800" y="228600"/>
            <a:ext cx="566578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chemeClr val="accent2"/>
                </a:solidFill>
                <a:ea typeface="楷体_GB2312" pitchFamily="49" charset="-122"/>
              </a:rPr>
              <a:t>现在使用的公历就是由太阳历发展来的</a:t>
            </a:r>
          </a:p>
        </p:txBody>
      </p:sp>
      <p:sp>
        <p:nvSpPr>
          <p:cNvPr id="221189" name="Rectangle 5"/>
          <p:cNvSpPr>
            <a:spLocks noChangeArrowheads="1"/>
          </p:cNvSpPr>
          <p:nvPr/>
        </p:nvSpPr>
        <p:spPr bwMode="auto">
          <a:xfrm>
            <a:off x="838200" y="762000"/>
            <a:ext cx="73501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埃及人通过观察每年尼罗河的涨落变化，把一年分为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12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个月，全年分为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365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天。</a:t>
            </a:r>
          </a:p>
        </p:txBody>
      </p:sp>
      <p:sp>
        <p:nvSpPr>
          <p:cNvPr id="221190" name="Text Box 6"/>
          <p:cNvSpPr txBox="1">
            <a:spLocks noChangeArrowheads="1"/>
          </p:cNvSpPr>
          <p:nvPr/>
        </p:nvSpPr>
        <p:spPr bwMode="auto">
          <a:xfrm>
            <a:off x="4572000" y="1143000"/>
            <a:ext cx="34258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36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太阳历</a:t>
            </a:r>
          </a:p>
        </p:txBody>
      </p:sp>
    </p:spTree>
    <p:extLst>
      <p:ext uri="{BB962C8B-B14F-4D97-AF65-F5344CB8AC3E}">
        <p14:creationId xmlns:p14="http://schemas.microsoft.com/office/powerpoint/2010/main" val="410720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8" grpId="0" animBg="1"/>
      <p:bldP spid="221189" grpId="0"/>
      <p:bldP spid="22119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3175"/>
            <a:ext cx="9144635" cy="68795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340017"/>
            <a:ext cx="9144000" cy="194945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  <a:alpha val="30000"/>
                </a:schemeClr>
              </a:gs>
              <a:gs pos="100000">
                <a:srgbClr val="52762D"/>
              </a:gs>
            </a:gsLst>
            <a:lin ang="5400000" scaled="0"/>
          </a:gradFill>
          <a:ln w="25400" cmpd="thickThin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埃及国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37" y="3074670"/>
            <a:ext cx="777240" cy="603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20045" y="2715260"/>
            <a:ext cx="2465070" cy="13220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埃</a:t>
            </a:r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zh-CN" altLang="en-US" sz="8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11420"/>
          <p:cNvGrpSpPr/>
          <p:nvPr/>
        </p:nvGrpSpPr>
        <p:grpSpPr>
          <a:xfrm>
            <a:off x="876262" y="1907367"/>
            <a:ext cx="6979658" cy="3853422"/>
            <a:chOff x="0" y="0"/>
            <a:chExt cx="5405" cy="2917"/>
          </a:xfrm>
          <a:solidFill>
            <a:schemeClr val="bg1">
              <a:lumMod val="85000"/>
            </a:schemeClr>
          </a:solidFill>
        </p:grpSpPr>
        <p:sp>
          <p:nvSpPr>
            <p:cNvPr id="24" name="Freeform 616"/>
            <p:cNvSpPr/>
            <p:nvPr/>
          </p:nvSpPr>
          <p:spPr>
            <a:xfrm>
              <a:off x="3153" y="1420"/>
              <a:ext cx="314" cy="264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56" h="216">
                  <a:moveTo>
                    <a:pt x="256" y="136"/>
                  </a:moveTo>
                  <a:lnTo>
                    <a:pt x="224" y="128"/>
                  </a:lnTo>
                  <a:lnTo>
                    <a:pt x="208" y="112"/>
                  </a:lnTo>
                  <a:lnTo>
                    <a:pt x="216" y="96"/>
                  </a:lnTo>
                  <a:lnTo>
                    <a:pt x="208" y="96"/>
                  </a:lnTo>
                  <a:lnTo>
                    <a:pt x="192" y="88"/>
                  </a:lnTo>
                  <a:lnTo>
                    <a:pt x="184" y="64"/>
                  </a:lnTo>
                  <a:lnTo>
                    <a:pt x="168" y="48"/>
                  </a:lnTo>
                  <a:lnTo>
                    <a:pt x="160" y="48"/>
                  </a:lnTo>
                  <a:lnTo>
                    <a:pt x="144" y="40"/>
                  </a:lnTo>
                  <a:lnTo>
                    <a:pt x="112" y="32"/>
                  </a:lnTo>
                  <a:lnTo>
                    <a:pt x="104" y="24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8" y="56"/>
                  </a:lnTo>
                  <a:lnTo>
                    <a:pt x="40" y="112"/>
                  </a:lnTo>
                  <a:lnTo>
                    <a:pt x="56" y="128"/>
                  </a:lnTo>
                  <a:lnTo>
                    <a:pt x="64" y="152"/>
                  </a:lnTo>
                  <a:lnTo>
                    <a:pt x="72" y="184"/>
                  </a:lnTo>
                  <a:lnTo>
                    <a:pt x="96" y="208"/>
                  </a:lnTo>
                  <a:lnTo>
                    <a:pt x="96" y="216"/>
                  </a:lnTo>
                  <a:lnTo>
                    <a:pt x="112" y="208"/>
                  </a:lnTo>
                  <a:lnTo>
                    <a:pt x="152" y="208"/>
                  </a:lnTo>
                  <a:lnTo>
                    <a:pt x="168" y="200"/>
                  </a:lnTo>
                  <a:lnTo>
                    <a:pt x="216" y="184"/>
                  </a:lnTo>
                  <a:lnTo>
                    <a:pt x="256" y="13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5" name="Freeform 641"/>
            <p:cNvSpPr/>
            <p:nvPr/>
          </p:nvSpPr>
          <p:spPr>
            <a:xfrm>
              <a:off x="2987" y="1429"/>
              <a:ext cx="176" cy="167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144" h="136">
                  <a:moveTo>
                    <a:pt x="0" y="16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8" y="136"/>
                  </a:lnTo>
                  <a:lnTo>
                    <a:pt x="16" y="136"/>
                  </a:lnTo>
                  <a:lnTo>
                    <a:pt x="120" y="136"/>
                  </a:lnTo>
                  <a:lnTo>
                    <a:pt x="136" y="128"/>
                  </a:lnTo>
                  <a:lnTo>
                    <a:pt x="144" y="120"/>
                  </a:lnTo>
                  <a:lnTo>
                    <a:pt x="136" y="88"/>
                  </a:lnTo>
                  <a:lnTo>
                    <a:pt x="120" y="56"/>
                  </a:lnTo>
                  <a:lnTo>
                    <a:pt x="96" y="32"/>
                  </a:lnTo>
                  <a:lnTo>
                    <a:pt x="128" y="48"/>
                  </a:lnTo>
                  <a:lnTo>
                    <a:pt x="136" y="32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48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6" name="Freeform 688"/>
            <p:cNvSpPr/>
            <p:nvPr/>
          </p:nvSpPr>
          <p:spPr>
            <a:xfrm>
              <a:off x="3036" y="0"/>
              <a:ext cx="2369" cy="127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935" h="1040">
                  <a:moveTo>
                    <a:pt x="1928" y="504"/>
                  </a:moveTo>
                  <a:lnTo>
                    <a:pt x="1936" y="384"/>
                  </a:lnTo>
                  <a:lnTo>
                    <a:pt x="1920" y="376"/>
                  </a:lnTo>
                  <a:lnTo>
                    <a:pt x="1912" y="376"/>
                  </a:lnTo>
                  <a:lnTo>
                    <a:pt x="1896" y="360"/>
                  </a:lnTo>
                  <a:lnTo>
                    <a:pt x="1880" y="352"/>
                  </a:lnTo>
                  <a:lnTo>
                    <a:pt x="1856" y="352"/>
                  </a:lnTo>
                  <a:lnTo>
                    <a:pt x="1840" y="344"/>
                  </a:lnTo>
                  <a:lnTo>
                    <a:pt x="1824" y="344"/>
                  </a:lnTo>
                  <a:lnTo>
                    <a:pt x="1816" y="344"/>
                  </a:lnTo>
                  <a:lnTo>
                    <a:pt x="1824" y="376"/>
                  </a:lnTo>
                  <a:lnTo>
                    <a:pt x="1808" y="384"/>
                  </a:lnTo>
                  <a:lnTo>
                    <a:pt x="1792" y="376"/>
                  </a:lnTo>
                  <a:lnTo>
                    <a:pt x="1784" y="360"/>
                  </a:lnTo>
                  <a:lnTo>
                    <a:pt x="1784" y="352"/>
                  </a:lnTo>
                  <a:lnTo>
                    <a:pt x="1760" y="352"/>
                  </a:lnTo>
                  <a:lnTo>
                    <a:pt x="1752" y="360"/>
                  </a:lnTo>
                  <a:lnTo>
                    <a:pt x="1728" y="352"/>
                  </a:lnTo>
                  <a:lnTo>
                    <a:pt x="1704" y="352"/>
                  </a:lnTo>
                  <a:lnTo>
                    <a:pt x="1696" y="360"/>
                  </a:lnTo>
                  <a:lnTo>
                    <a:pt x="1680" y="344"/>
                  </a:lnTo>
                  <a:lnTo>
                    <a:pt x="1680" y="320"/>
                  </a:lnTo>
                  <a:lnTo>
                    <a:pt x="1656" y="304"/>
                  </a:lnTo>
                  <a:lnTo>
                    <a:pt x="1616" y="304"/>
                  </a:lnTo>
                  <a:lnTo>
                    <a:pt x="1576" y="304"/>
                  </a:lnTo>
                  <a:lnTo>
                    <a:pt x="1576" y="296"/>
                  </a:lnTo>
                  <a:lnTo>
                    <a:pt x="1568" y="288"/>
                  </a:lnTo>
                  <a:lnTo>
                    <a:pt x="1544" y="272"/>
                  </a:lnTo>
                  <a:lnTo>
                    <a:pt x="1544" y="256"/>
                  </a:lnTo>
                  <a:lnTo>
                    <a:pt x="1448" y="232"/>
                  </a:lnTo>
                  <a:lnTo>
                    <a:pt x="1448" y="240"/>
                  </a:lnTo>
                  <a:lnTo>
                    <a:pt x="1424" y="256"/>
                  </a:lnTo>
                  <a:lnTo>
                    <a:pt x="1432" y="280"/>
                  </a:lnTo>
                  <a:lnTo>
                    <a:pt x="1408" y="288"/>
                  </a:lnTo>
                  <a:lnTo>
                    <a:pt x="1392" y="288"/>
                  </a:lnTo>
                  <a:lnTo>
                    <a:pt x="1368" y="280"/>
                  </a:lnTo>
                  <a:lnTo>
                    <a:pt x="1360" y="288"/>
                  </a:lnTo>
                  <a:lnTo>
                    <a:pt x="1344" y="280"/>
                  </a:lnTo>
                  <a:lnTo>
                    <a:pt x="1328" y="272"/>
                  </a:lnTo>
                  <a:lnTo>
                    <a:pt x="1328" y="296"/>
                  </a:lnTo>
                  <a:lnTo>
                    <a:pt x="1312" y="312"/>
                  </a:lnTo>
                  <a:lnTo>
                    <a:pt x="1296" y="288"/>
                  </a:lnTo>
                  <a:lnTo>
                    <a:pt x="1280" y="264"/>
                  </a:lnTo>
                  <a:lnTo>
                    <a:pt x="1296" y="240"/>
                  </a:lnTo>
                  <a:lnTo>
                    <a:pt x="1296" y="224"/>
                  </a:lnTo>
                  <a:lnTo>
                    <a:pt x="1280" y="208"/>
                  </a:lnTo>
                  <a:lnTo>
                    <a:pt x="1264" y="200"/>
                  </a:lnTo>
                  <a:lnTo>
                    <a:pt x="1248" y="200"/>
                  </a:lnTo>
                  <a:lnTo>
                    <a:pt x="1240" y="192"/>
                  </a:lnTo>
                  <a:lnTo>
                    <a:pt x="1224" y="184"/>
                  </a:lnTo>
                  <a:lnTo>
                    <a:pt x="1216" y="200"/>
                  </a:lnTo>
                  <a:lnTo>
                    <a:pt x="1208" y="216"/>
                  </a:lnTo>
                  <a:lnTo>
                    <a:pt x="1168" y="216"/>
                  </a:lnTo>
                  <a:lnTo>
                    <a:pt x="1152" y="208"/>
                  </a:lnTo>
                  <a:lnTo>
                    <a:pt x="1144" y="192"/>
                  </a:lnTo>
                  <a:lnTo>
                    <a:pt x="1112" y="192"/>
                  </a:lnTo>
                  <a:lnTo>
                    <a:pt x="1088" y="208"/>
                  </a:lnTo>
                  <a:lnTo>
                    <a:pt x="1088" y="192"/>
                  </a:lnTo>
                  <a:lnTo>
                    <a:pt x="1072" y="176"/>
                  </a:lnTo>
                  <a:lnTo>
                    <a:pt x="1056" y="176"/>
                  </a:lnTo>
                  <a:lnTo>
                    <a:pt x="1040" y="192"/>
                  </a:lnTo>
                  <a:lnTo>
                    <a:pt x="1016" y="208"/>
                  </a:lnTo>
                  <a:lnTo>
                    <a:pt x="992" y="224"/>
                  </a:lnTo>
                  <a:lnTo>
                    <a:pt x="1008" y="200"/>
                  </a:lnTo>
                  <a:lnTo>
                    <a:pt x="1024" y="192"/>
                  </a:lnTo>
                  <a:lnTo>
                    <a:pt x="1048" y="152"/>
                  </a:lnTo>
                  <a:lnTo>
                    <a:pt x="1064" y="136"/>
                  </a:lnTo>
                  <a:lnTo>
                    <a:pt x="1080" y="112"/>
                  </a:lnTo>
                  <a:lnTo>
                    <a:pt x="1072" y="72"/>
                  </a:lnTo>
                  <a:lnTo>
                    <a:pt x="1040" y="48"/>
                  </a:lnTo>
                  <a:lnTo>
                    <a:pt x="1016" y="40"/>
                  </a:lnTo>
                  <a:lnTo>
                    <a:pt x="1016" y="32"/>
                  </a:lnTo>
                  <a:lnTo>
                    <a:pt x="1000" y="0"/>
                  </a:lnTo>
                  <a:lnTo>
                    <a:pt x="968" y="0"/>
                  </a:lnTo>
                  <a:lnTo>
                    <a:pt x="936" y="32"/>
                  </a:lnTo>
                  <a:lnTo>
                    <a:pt x="928" y="64"/>
                  </a:lnTo>
                  <a:lnTo>
                    <a:pt x="888" y="88"/>
                  </a:lnTo>
                  <a:lnTo>
                    <a:pt x="864" y="72"/>
                  </a:lnTo>
                  <a:lnTo>
                    <a:pt x="824" y="88"/>
                  </a:lnTo>
                  <a:lnTo>
                    <a:pt x="784" y="112"/>
                  </a:lnTo>
                  <a:lnTo>
                    <a:pt x="760" y="136"/>
                  </a:lnTo>
                  <a:lnTo>
                    <a:pt x="752" y="184"/>
                  </a:lnTo>
                  <a:lnTo>
                    <a:pt x="688" y="200"/>
                  </a:lnTo>
                  <a:lnTo>
                    <a:pt x="680" y="216"/>
                  </a:lnTo>
                  <a:lnTo>
                    <a:pt x="680" y="256"/>
                  </a:lnTo>
                  <a:lnTo>
                    <a:pt x="672" y="248"/>
                  </a:lnTo>
                  <a:lnTo>
                    <a:pt x="648" y="240"/>
                  </a:lnTo>
                  <a:lnTo>
                    <a:pt x="632" y="264"/>
                  </a:lnTo>
                  <a:lnTo>
                    <a:pt x="624" y="256"/>
                  </a:lnTo>
                  <a:lnTo>
                    <a:pt x="624" y="248"/>
                  </a:lnTo>
                  <a:lnTo>
                    <a:pt x="608" y="232"/>
                  </a:lnTo>
                  <a:lnTo>
                    <a:pt x="600" y="232"/>
                  </a:lnTo>
                  <a:lnTo>
                    <a:pt x="592" y="256"/>
                  </a:lnTo>
                  <a:lnTo>
                    <a:pt x="592" y="280"/>
                  </a:lnTo>
                  <a:lnTo>
                    <a:pt x="592" y="312"/>
                  </a:lnTo>
                  <a:lnTo>
                    <a:pt x="584" y="320"/>
                  </a:lnTo>
                  <a:lnTo>
                    <a:pt x="576" y="304"/>
                  </a:lnTo>
                  <a:lnTo>
                    <a:pt x="584" y="272"/>
                  </a:lnTo>
                  <a:lnTo>
                    <a:pt x="576" y="248"/>
                  </a:lnTo>
                  <a:lnTo>
                    <a:pt x="576" y="232"/>
                  </a:lnTo>
                  <a:lnTo>
                    <a:pt x="552" y="224"/>
                  </a:lnTo>
                  <a:lnTo>
                    <a:pt x="528" y="224"/>
                  </a:lnTo>
                  <a:lnTo>
                    <a:pt x="512" y="280"/>
                  </a:lnTo>
                  <a:lnTo>
                    <a:pt x="504" y="288"/>
                  </a:lnTo>
                  <a:lnTo>
                    <a:pt x="496" y="304"/>
                  </a:lnTo>
                  <a:lnTo>
                    <a:pt x="504" y="320"/>
                  </a:lnTo>
                  <a:lnTo>
                    <a:pt x="504" y="344"/>
                  </a:lnTo>
                  <a:lnTo>
                    <a:pt x="504" y="352"/>
                  </a:lnTo>
                  <a:lnTo>
                    <a:pt x="528" y="376"/>
                  </a:lnTo>
                  <a:lnTo>
                    <a:pt x="512" y="400"/>
                  </a:lnTo>
                  <a:lnTo>
                    <a:pt x="488" y="376"/>
                  </a:lnTo>
                  <a:lnTo>
                    <a:pt x="456" y="352"/>
                  </a:lnTo>
                  <a:lnTo>
                    <a:pt x="432" y="352"/>
                  </a:lnTo>
                  <a:lnTo>
                    <a:pt x="416" y="352"/>
                  </a:lnTo>
                  <a:lnTo>
                    <a:pt x="416" y="376"/>
                  </a:lnTo>
                  <a:lnTo>
                    <a:pt x="408" y="384"/>
                  </a:lnTo>
                  <a:lnTo>
                    <a:pt x="392" y="376"/>
                  </a:lnTo>
                  <a:lnTo>
                    <a:pt x="376" y="384"/>
                  </a:lnTo>
                  <a:lnTo>
                    <a:pt x="360" y="392"/>
                  </a:lnTo>
                  <a:lnTo>
                    <a:pt x="344" y="392"/>
                  </a:lnTo>
                  <a:lnTo>
                    <a:pt x="336" y="384"/>
                  </a:lnTo>
                  <a:lnTo>
                    <a:pt x="320" y="392"/>
                  </a:lnTo>
                  <a:lnTo>
                    <a:pt x="296" y="408"/>
                  </a:lnTo>
                  <a:lnTo>
                    <a:pt x="264" y="424"/>
                  </a:lnTo>
                  <a:lnTo>
                    <a:pt x="256" y="424"/>
                  </a:lnTo>
                  <a:lnTo>
                    <a:pt x="248" y="448"/>
                  </a:lnTo>
                  <a:lnTo>
                    <a:pt x="240" y="448"/>
                  </a:lnTo>
                  <a:lnTo>
                    <a:pt x="224" y="432"/>
                  </a:lnTo>
                  <a:lnTo>
                    <a:pt x="232" y="424"/>
                  </a:lnTo>
                  <a:lnTo>
                    <a:pt x="240" y="416"/>
                  </a:lnTo>
                  <a:lnTo>
                    <a:pt x="240" y="400"/>
                  </a:lnTo>
                  <a:lnTo>
                    <a:pt x="224" y="392"/>
                  </a:lnTo>
                  <a:lnTo>
                    <a:pt x="216" y="392"/>
                  </a:lnTo>
                  <a:lnTo>
                    <a:pt x="200" y="392"/>
                  </a:lnTo>
                  <a:lnTo>
                    <a:pt x="208" y="408"/>
                  </a:lnTo>
                  <a:lnTo>
                    <a:pt x="208" y="432"/>
                  </a:lnTo>
                  <a:lnTo>
                    <a:pt x="216" y="448"/>
                  </a:lnTo>
                  <a:lnTo>
                    <a:pt x="208" y="472"/>
                  </a:lnTo>
                  <a:lnTo>
                    <a:pt x="200" y="464"/>
                  </a:lnTo>
                  <a:lnTo>
                    <a:pt x="184" y="464"/>
                  </a:lnTo>
                  <a:lnTo>
                    <a:pt x="176" y="472"/>
                  </a:lnTo>
                  <a:lnTo>
                    <a:pt x="160" y="480"/>
                  </a:lnTo>
                  <a:lnTo>
                    <a:pt x="152" y="488"/>
                  </a:lnTo>
                  <a:lnTo>
                    <a:pt x="168" y="520"/>
                  </a:lnTo>
                  <a:lnTo>
                    <a:pt x="160" y="512"/>
                  </a:lnTo>
                  <a:lnTo>
                    <a:pt x="136" y="512"/>
                  </a:lnTo>
                  <a:lnTo>
                    <a:pt x="120" y="504"/>
                  </a:lnTo>
                  <a:lnTo>
                    <a:pt x="120" y="512"/>
                  </a:lnTo>
                  <a:lnTo>
                    <a:pt x="128" y="528"/>
                  </a:lnTo>
                  <a:lnTo>
                    <a:pt x="136" y="536"/>
                  </a:lnTo>
                  <a:lnTo>
                    <a:pt x="128" y="544"/>
                  </a:lnTo>
                  <a:lnTo>
                    <a:pt x="104" y="528"/>
                  </a:lnTo>
                  <a:lnTo>
                    <a:pt x="96" y="520"/>
                  </a:lnTo>
                  <a:lnTo>
                    <a:pt x="96" y="512"/>
                  </a:lnTo>
                  <a:lnTo>
                    <a:pt x="88" y="488"/>
                  </a:lnTo>
                  <a:lnTo>
                    <a:pt x="96" y="480"/>
                  </a:lnTo>
                  <a:lnTo>
                    <a:pt x="96" y="472"/>
                  </a:lnTo>
                  <a:lnTo>
                    <a:pt x="80" y="464"/>
                  </a:lnTo>
                  <a:lnTo>
                    <a:pt x="64" y="448"/>
                  </a:lnTo>
                  <a:lnTo>
                    <a:pt x="56" y="440"/>
                  </a:lnTo>
                  <a:lnTo>
                    <a:pt x="64" y="440"/>
                  </a:lnTo>
                  <a:lnTo>
                    <a:pt x="72" y="448"/>
                  </a:lnTo>
                  <a:lnTo>
                    <a:pt x="88" y="448"/>
                  </a:lnTo>
                  <a:lnTo>
                    <a:pt x="96" y="464"/>
                  </a:lnTo>
                  <a:lnTo>
                    <a:pt x="128" y="472"/>
                  </a:lnTo>
                  <a:lnTo>
                    <a:pt x="152" y="464"/>
                  </a:lnTo>
                  <a:lnTo>
                    <a:pt x="168" y="456"/>
                  </a:lnTo>
                  <a:lnTo>
                    <a:pt x="176" y="432"/>
                  </a:lnTo>
                  <a:lnTo>
                    <a:pt x="144" y="400"/>
                  </a:lnTo>
                  <a:lnTo>
                    <a:pt x="120" y="384"/>
                  </a:lnTo>
                  <a:lnTo>
                    <a:pt x="104" y="368"/>
                  </a:lnTo>
                  <a:lnTo>
                    <a:pt x="80" y="360"/>
                  </a:lnTo>
                  <a:lnTo>
                    <a:pt x="72" y="360"/>
                  </a:lnTo>
                  <a:lnTo>
                    <a:pt x="72" y="344"/>
                  </a:lnTo>
                  <a:lnTo>
                    <a:pt x="56" y="344"/>
                  </a:lnTo>
                  <a:lnTo>
                    <a:pt x="40" y="344"/>
                  </a:lnTo>
                  <a:lnTo>
                    <a:pt x="32" y="352"/>
                  </a:lnTo>
                  <a:lnTo>
                    <a:pt x="16" y="368"/>
                  </a:lnTo>
                  <a:lnTo>
                    <a:pt x="16" y="376"/>
                  </a:lnTo>
                  <a:lnTo>
                    <a:pt x="16" y="384"/>
                  </a:lnTo>
                  <a:lnTo>
                    <a:pt x="8" y="392"/>
                  </a:lnTo>
                  <a:lnTo>
                    <a:pt x="16" y="400"/>
                  </a:lnTo>
                  <a:lnTo>
                    <a:pt x="24" y="408"/>
                  </a:lnTo>
                  <a:lnTo>
                    <a:pt x="32" y="424"/>
                  </a:lnTo>
                  <a:lnTo>
                    <a:pt x="16" y="448"/>
                  </a:lnTo>
                  <a:lnTo>
                    <a:pt x="32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24" y="504"/>
                  </a:lnTo>
                  <a:lnTo>
                    <a:pt x="32" y="512"/>
                  </a:lnTo>
                  <a:lnTo>
                    <a:pt x="32" y="520"/>
                  </a:lnTo>
                  <a:lnTo>
                    <a:pt x="40" y="528"/>
                  </a:lnTo>
                  <a:lnTo>
                    <a:pt x="32" y="544"/>
                  </a:lnTo>
                  <a:lnTo>
                    <a:pt x="40" y="560"/>
                  </a:lnTo>
                  <a:lnTo>
                    <a:pt x="48" y="560"/>
                  </a:lnTo>
                  <a:lnTo>
                    <a:pt x="48" y="568"/>
                  </a:lnTo>
                  <a:lnTo>
                    <a:pt x="0" y="624"/>
                  </a:lnTo>
                  <a:lnTo>
                    <a:pt x="8" y="624"/>
                  </a:lnTo>
                  <a:lnTo>
                    <a:pt x="16" y="632"/>
                  </a:lnTo>
                  <a:lnTo>
                    <a:pt x="16" y="648"/>
                  </a:lnTo>
                  <a:lnTo>
                    <a:pt x="8" y="648"/>
                  </a:lnTo>
                  <a:lnTo>
                    <a:pt x="8" y="656"/>
                  </a:lnTo>
                  <a:lnTo>
                    <a:pt x="8" y="672"/>
                  </a:lnTo>
                  <a:lnTo>
                    <a:pt x="8" y="680"/>
                  </a:lnTo>
                  <a:lnTo>
                    <a:pt x="0" y="712"/>
                  </a:lnTo>
                  <a:lnTo>
                    <a:pt x="8" y="728"/>
                  </a:lnTo>
                  <a:lnTo>
                    <a:pt x="24" y="736"/>
                  </a:lnTo>
                  <a:lnTo>
                    <a:pt x="40" y="744"/>
                  </a:lnTo>
                  <a:lnTo>
                    <a:pt x="56" y="776"/>
                  </a:lnTo>
                  <a:lnTo>
                    <a:pt x="64" y="784"/>
                  </a:lnTo>
                  <a:lnTo>
                    <a:pt x="64" y="792"/>
                  </a:lnTo>
                  <a:lnTo>
                    <a:pt x="48" y="800"/>
                  </a:lnTo>
                  <a:lnTo>
                    <a:pt x="56" y="816"/>
                  </a:lnTo>
                  <a:lnTo>
                    <a:pt x="64" y="816"/>
                  </a:lnTo>
                  <a:lnTo>
                    <a:pt x="72" y="816"/>
                  </a:lnTo>
                  <a:lnTo>
                    <a:pt x="88" y="832"/>
                  </a:lnTo>
                  <a:lnTo>
                    <a:pt x="136" y="856"/>
                  </a:lnTo>
                  <a:lnTo>
                    <a:pt x="144" y="856"/>
                  </a:lnTo>
                  <a:lnTo>
                    <a:pt x="136" y="872"/>
                  </a:lnTo>
                  <a:lnTo>
                    <a:pt x="128" y="880"/>
                  </a:lnTo>
                  <a:lnTo>
                    <a:pt x="120" y="888"/>
                  </a:lnTo>
                  <a:lnTo>
                    <a:pt x="112" y="896"/>
                  </a:lnTo>
                  <a:lnTo>
                    <a:pt x="128" y="896"/>
                  </a:lnTo>
                  <a:lnTo>
                    <a:pt x="120" y="912"/>
                  </a:lnTo>
                  <a:lnTo>
                    <a:pt x="104" y="928"/>
                  </a:lnTo>
                  <a:lnTo>
                    <a:pt x="120" y="944"/>
                  </a:lnTo>
                  <a:lnTo>
                    <a:pt x="144" y="952"/>
                  </a:lnTo>
                  <a:lnTo>
                    <a:pt x="160" y="976"/>
                  </a:lnTo>
                  <a:lnTo>
                    <a:pt x="160" y="984"/>
                  </a:lnTo>
                  <a:lnTo>
                    <a:pt x="168" y="992"/>
                  </a:lnTo>
                  <a:lnTo>
                    <a:pt x="184" y="992"/>
                  </a:lnTo>
                  <a:lnTo>
                    <a:pt x="192" y="1000"/>
                  </a:lnTo>
                  <a:lnTo>
                    <a:pt x="200" y="1016"/>
                  </a:lnTo>
                  <a:lnTo>
                    <a:pt x="200" y="1024"/>
                  </a:lnTo>
                  <a:lnTo>
                    <a:pt x="208" y="1032"/>
                  </a:lnTo>
                  <a:lnTo>
                    <a:pt x="224" y="1032"/>
                  </a:lnTo>
                  <a:lnTo>
                    <a:pt x="240" y="1024"/>
                  </a:lnTo>
                  <a:lnTo>
                    <a:pt x="248" y="1032"/>
                  </a:lnTo>
                  <a:lnTo>
                    <a:pt x="248" y="1040"/>
                  </a:lnTo>
                  <a:lnTo>
                    <a:pt x="256" y="1024"/>
                  </a:lnTo>
                  <a:lnTo>
                    <a:pt x="272" y="1008"/>
                  </a:lnTo>
                  <a:lnTo>
                    <a:pt x="256" y="976"/>
                  </a:lnTo>
                  <a:lnTo>
                    <a:pt x="224" y="936"/>
                  </a:lnTo>
                  <a:lnTo>
                    <a:pt x="240" y="912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40" y="888"/>
                  </a:lnTo>
                  <a:lnTo>
                    <a:pt x="256" y="856"/>
                  </a:lnTo>
                  <a:lnTo>
                    <a:pt x="296" y="840"/>
                  </a:lnTo>
                  <a:lnTo>
                    <a:pt x="328" y="832"/>
                  </a:lnTo>
                  <a:lnTo>
                    <a:pt x="352" y="848"/>
                  </a:lnTo>
                  <a:lnTo>
                    <a:pt x="376" y="840"/>
                  </a:lnTo>
                  <a:lnTo>
                    <a:pt x="400" y="848"/>
                  </a:lnTo>
                  <a:lnTo>
                    <a:pt x="432" y="840"/>
                  </a:lnTo>
                  <a:lnTo>
                    <a:pt x="424" y="816"/>
                  </a:lnTo>
                  <a:lnTo>
                    <a:pt x="440" y="784"/>
                  </a:lnTo>
                  <a:lnTo>
                    <a:pt x="488" y="760"/>
                  </a:lnTo>
                  <a:lnTo>
                    <a:pt x="536" y="752"/>
                  </a:lnTo>
                  <a:lnTo>
                    <a:pt x="568" y="792"/>
                  </a:lnTo>
                  <a:lnTo>
                    <a:pt x="608" y="776"/>
                  </a:lnTo>
                  <a:lnTo>
                    <a:pt x="624" y="776"/>
                  </a:lnTo>
                  <a:lnTo>
                    <a:pt x="640" y="808"/>
                  </a:lnTo>
                  <a:lnTo>
                    <a:pt x="656" y="848"/>
                  </a:lnTo>
                  <a:lnTo>
                    <a:pt x="696" y="848"/>
                  </a:lnTo>
                  <a:lnTo>
                    <a:pt x="728" y="864"/>
                  </a:lnTo>
                  <a:lnTo>
                    <a:pt x="760" y="864"/>
                  </a:lnTo>
                  <a:lnTo>
                    <a:pt x="760" y="888"/>
                  </a:lnTo>
                  <a:lnTo>
                    <a:pt x="768" y="888"/>
                  </a:lnTo>
                  <a:lnTo>
                    <a:pt x="776" y="872"/>
                  </a:lnTo>
                  <a:lnTo>
                    <a:pt x="808" y="856"/>
                  </a:lnTo>
                  <a:lnTo>
                    <a:pt x="848" y="848"/>
                  </a:lnTo>
                  <a:lnTo>
                    <a:pt x="880" y="864"/>
                  </a:lnTo>
                  <a:lnTo>
                    <a:pt x="896" y="840"/>
                  </a:lnTo>
                  <a:lnTo>
                    <a:pt x="912" y="824"/>
                  </a:lnTo>
                  <a:lnTo>
                    <a:pt x="960" y="840"/>
                  </a:lnTo>
                  <a:lnTo>
                    <a:pt x="976" y="856"/>
                  </a:lnTo>
                  <a:lnTo>
                    <a:pt x="1016" y="856"/>
                  </a:lnTo>
                  <a:lnTo>
                    <a:pt x="1040" y="880"/>
                  </a:lnTo>
                  <a:lnTo>
                    <a:pt x="1104" y="864"/>
                  </a:lnTo>
                  <a:lnTo>
                    <a:pt x="1128" y="872"/>
                  </a:lnTo>
                  <a:lnTo>
                    <a:pt x="1136" y="864"/>
                  </a:lnTo>
                  <a:lnTo>
                    <a:pt x="1160" y="864"/>
                  </a:lnTo>
                  <a:lnTo>
                    <a:pt x="1184" y="816"/>
                  </a:lnTo>
                  <a:lnTo>
                    <a:pt x="1192" y="800"/>
                  </a:lnTo>
                  <a:lnTo>
                    <a:pt x="1232" y="800"/>
                  </a:lnTo>
                  <a:lnTo>
                    <a:pt x="1272" y="872"/>
                  </a:lnTo>
                  <a:lnTo>
                    <a:pt x="1304" y="880"/>
                  </a:lnTo>
                  <a:lnTo>
                    <a:pt x="1312" y="896"/>
                  </a:lnTo>
                  <a:lnTo>
                    <a:pt x="1360" y="888"/>
                  </a:lnTo>
                  <a:lnTo>
                    <a:pt x="1336" y="952"/>
                  </a:lnTo>
                  <a:lnTo>
                    <a:pt x="1320" y="952"/>
                  </a:lnTo>
                  <a:lnTo>
                    <a:pt x="1304" y="1000"/>
                  </a:lnTo>
                  <a:lnTo>
                    <a:pt x="1312" y="1000"/>
                  </a:lnTo>
                  <a:lnTo>
                    <a:pt x="1320" y="1000"/>
                  </a:lnTo>
                  <a:lnTo>
                    <a:pt x="1328" y="992"/>
                  </a:lnTo>
                  <a:lnTo>
                    <a:pt x="1344" y="1000"/>
                  </a:lnTo>
                  <a:lnTo>
                    <a:pt x="1368" y="976"/>
                  </a:lnTo>
                  <a:lnTo>
                    <a:pt x="1384" y="960"/>
                  </a:lnTo>
                  <a:lnTo>
                    <a:pt x="1416" y="920"/>
                  </a:lnTo>
                  <a:lnTo>
                    <a:pt x="1432" y="888"/>
                  </a:lnTo>
                  <a:lnTo>
                    <a:pt x="1432" y="856"/>
                  </a:lnTo>
                  <a:lnTo>
                    <a:pt x="1440" y="808"/>
                  </a:lnTo>
                  <a:lnTo>
                    <a:pt x="1440" y="792"/>
                  </a:lnTo>
                  <a:lnTo>
                    <a:pt x="1424" y="776"/>
                  </a:lnTo>
                  <a:lnTo>
                    <a:pt x="1400" y="792"/>
                  </a:lnTo>
                  <a:lnTo>
                    <a:pt x="1384" y="784"/>
                  </a:lnTo>
                  <a:lnTo>
                    <a:pt x="1376" y="768"/>
                  </a:lnTo>
                  <a:lnTo>
                    <a:pt x="1368" y="768"/>
                  </a:lnTo>
                  <a:lnTo>
                    <a:pt x="1376" y="760"/>
                  </a:lnTo>
                  <a:lnTo>
                    <a:pt x="1400" y="736"/>
                  </a:lnTo>
                  <a:lnTo>
                    <a:pt x="1416" y="720"/>
                  </a:lnTo>
                  <a:lnTo>
                    <a:pt x="1416" y="712"/>
                  </a:lnTo>
                  <a:lnTo>
                    <a:pt x="1472" y="656"/>
                  </a:lnTo>
                  <a:lnTo>
                    <a:pt x="1488" y="656"/>
                  </a:lnTo>
                  <a:lnTo>
                    <a:pt x="1528" y="656"/>
                  </a:lnTo>
                  <a:lnTo>
                    <a:pt x="1544" y="648"/>
                  </a:lnTo>
                  <a:lnTo>
                    <a:pt x="1568" y="656"/>
                  </a:lnTo>
                  <a:lnTo>
                    <a:pt x="1568" y="672"/>
                  </a:lnTo>
                  <a:lnTo>
                    <a:pt x="1608" y="664"/>
                  </a:lnTo>
                  <a:lnTo>
                    <a:pt x="1616" y="664"/>
                  </a:lnTo>
                  <a:lnTo>
                    <a:pt x="1608" y="656"/>
                  </a:lnTo>
                  <a:lnTo>
                    <a:pt x="1616" y="632"/>
                  </a:lnTo>
                  <a:lnTo>
                    <a:pt x="1624" y="608"/>
                  </a:lnTo>
                  <a:lnTo>
                    <a:pt x="1648" y="592"/>
                  </a:lnTo>
                  <a:lnTo>
                    <a:pt x="1680" y="600"/>
                  </a:lnTo>
                  <a:lnTo>
                    <a:pt x="1688" y="616"/>
                  </a:lnTo>
                  <a:lnTo>
                    <a:pt x="1704" y="600"/>
                  </a:lnTo>
                  <a:lnTo>
                    <a:pt x="1736" y="576"/>
                  </a:lnTo>
                  <a:lnTo>
                    <a:pt x="1736" y="608"/>
                  </a:lnTo>
                  <a:lnTo>
                    <a:pt x="1712" y="632"/>
                  </a:lnTo>
                  <a:lnTo>
                    <a:pt x="1696" y="640"/>
                  </a:lnTo>
                  <a:lnTo>
                    <a:pt x="1680" y="664"/>
                  </a:lnTo>
                  <a:lnTo>
                    <a:pt x="1664" y="680"/>
                  </a:lnTo>
                  <a:lnTo>
                    <a:pt x="1648" y="696"/>
                  </a:lnTo>
                  <a:lnTo>
                    <a:pt x="1640" y="696"/>
                  </a:lnTo>
                  <a:lnTo>
                    <a:pt x="1624" y="744"/>
                  </a:lnTo>
                  <a:lnTo>
                    <a:pt x="1640" y="840"/>
                  </a:lnTo>
                  <a:lnTo>
                    <a:pt x="1664" y="808"/>
                  </a:lnTo>
                  <a:lnTo>
                    <a:pt x="1672" y="800"/>
                  </a:lnTo>
                  <a:lnTo>
                    <a:pt x="1680" y="784"/>
                  </a:lnTo>
                  <a:lnTo>
                    <a:pt x="1688" y="768"/>
                  </a:lnTo>
                  <a:lnTo>
                    <a:pt x="1704" y="760"/>
                  </a:lnTo>
                  <a:lnTo>
                    <a:pt x="1704" y="744"/>
                  </a:lnTo>
                  <a:lnTo>
                    <a:pt x="1712" y="736"/>
                  </a:lnTo>
                  <a:lnTo>
                    <a:pt x="1720" y="704"/>
                  </a:lnTo>
                  <a:lnTo>
                    <a:pt x="1720" y="696"/>
                  </a:lnTo>
                  <a:lnTo>
                    <a:pt x="1704" y="696"/>
                  </a:lnTo>
                  <a:lnTo>
                    <a:pt x="1720" y="656"/>
                  </a:lnTo>
                  <a:lnTo>
                    <a:pt x="1728" y="648"/>
                  </a:lnTo>
                  <a:lnTo>
                    <a:pt x="1744" y="640"/>
                  </a:lnTo>
                  <a:lnTo>
                    <a:pt x="1752" y="640"/>
                  </a:lnTo>
                  <a:lnTo>
                    <a:pt x="1760" y="648"/>
                  </a:lnTo>
                  <a:lnTo>
                    <a:pt x="1784" y="624"/>
                  </a:lnTo>
                  <a:lnTo>
                    <a:pt x="1808" y="648"/>
                  </a:lnTo>
                  <a:lnTo>
                    <a:pt x="1816" y="624"/>
                  </a:lnTo>
                  <a:lnTo>
                    <a:pt x="1832" y="624"/>
                  </a:lnTo>
                  <a:lnTo>
                    <a:pt x="1856" y="592"/>
                  </a:lnTo>
                  <a:lnTo>
                    <a:pt x="1888" y="576"/>
                  </a:lnTo>
                  <a:lnTo>
                    <a:pt x="1904" y="576"/>
                  </a:lnTo>
                  <a:lnTo>
                    <a:pt x="1920" y="584"/>
                  </a:lnTo>
                  <a:lnTo>
                    <a:pt x="1920" y="576"/>
                  </a:lnTo>
                  <a:lnTo>
                    <a:pt x="1920" y="560"/>
                  </a:lnTo>
                  <a:lnTo>
                    <a:pt x="1912" y="536"/>
                  </a:lnTo>
                  <a:lnTo>
                    <a:pt x="1896" y="520"/>
                  </a:lnTo>
                  <a:lnTo>
                    <a:pt x="1912" y="512"/>
                  </a:lnTo>
                  <a:lnTo>
                    <a:pt x="1928" y="50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7" name="Freeform 559"/>
            <p:cNvSpPr/>
            <p:nvPr/>
          </p:nvSpPr>
          <p:spPr>
            <a:xfrm>
              <a:off x="2457" y="911"/>
              <a:ext cx="69" cy="10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8" name="Freeform 560"/>
            <p:cNvSpPr/>
            <p:nvPr/>
          </p:nvSpPr>
          <p:spPr>
            <a:xfrm>
              <a:off x="2516" y="822"/>
              <a:ext cx="117" cy="22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84">
                  <a:moveTo>
                    <a:pt x="16" y="144"/>
                  </a:moveTo>
                  <a:lnTo>
                    <a:pt x="24" y="136"/>
                  </a:lnTo>
                  <a:lnTo>
                    <a:pt x="24" y="128"/>
                  </a:lnTo>
                  <a:lnTo>
                    <a:pt x="16" y="128"/>
                  </a:lnTo>
                  <a:lnTo>
                    <a:pt x="24" y="120"/>
                  </a:lnTo>
                  <a:lnTo>
                    <a:pt x="40" y="112"/>
                  </a:lnTo>
                  <a:lnTo>
                    <a:pt x="40" y="104"/>
                  </a:lnTo>
                  <a:lnTo>
                    <a:pt x="40" y="96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16" y="88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24" y="16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56" y="64"/>
                  </a:lnTo>
                  <a:lnTo>
                    <a:pt x="64" y="88"/>
                  </a:lnTo>
                  <a:lnTo>
                    <a:pt x="72" y="96"/>
                  </a:lnTo>
                  <a:lnTo>
                    <a:pt x="80" y="112"/>
                  </a:lnTo>
                  <a:lnTo>
                    <a:pt x="80" y="120"/>
                  </a:lnTo>
                  <a:lnTo>
                    <a:pt x="80" y="128"/>
                  </a:lnTo>
                  <a:lnTo>
                    <a:pt x="88" y="128"/>
                  </a:lnTo>
                  <a:lnTo>
                    <a:pt x="96" y="128"/>
                  </a:lnTo>
                  <a:lnTo>
                    <a:pt x="96" y="144"/>
                  </a:lnTo>
                  <a:lnTo>
                    <a:pt x="88" y="152"/>
                  </a:lnTo>
                  <a:lnTo>
                    <a:pt x="88" y="160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72" y="168"/>
                  </a:lnTo>
                  <a:lnTo>
                    <a:pt x="56" y="168"/>
                  </a:lnTo>
                  <a:lnTo>
                    <a:pt x="48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16" y="176"/>
                  </a:lnTo>
                  <a:lnTo>
                    <a:pt x="16" y="184"/>
                  </a:lnTo>
                  <a:lnTo>
                    <a:pt x="8" y="184"/>
                  </a:lnTo>
                  <a:lnTo>
                    <a:pt x="8" y="176"/>
                  </a:lnTo>
                  <a:lnTo>
                    <a:pt x="24" y="168"/>
                  </a:lnTo>
                  <a:lnTo>
                    <a:pt x="32" y="152"/>
                  </a:lnTo>
                  <a:lnTo>
                    <a:pt x="24" y="152"/>
                  </a:lnTo>
                  <a:lnTo>
                    <a:pt x="16" y="152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9" name="Freeform 561"/>
            <p:cNvSpPr/>
            <p:nvPr/>
          </p:nvSpPr>
          <p:spPr>
            <a:xfrm>
              <a:off x="3408" y="30"/>
              <a:ext cx="274" cy="342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30" name="Freeform 562"/>
            <p:cNvSpPr/>
            <p:nvPr/>
          </p:nvSpPr>
          <p:spPr>
            <a:xfrm>
              <a:off x="2457" y="911"/>
              <a:ext cx="69" cy="10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31" name="Freeform 563"/>
            <p:cNvSpPr/>
            <p:nvPr/>
          </p:nvSpPr>
          <p:spPr>
            <a:xfrm>
              <a:off x="3408" y="30"/>
              <a:ext cx="274" cy="342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32" name="Freeform 564"/>
            <p:cNvSpPr/>
            <p:nvPr/>
          </p:nvSpPr>
          <p:spPr>
            <a:xfrm>
              <a:off x="3281" y="2134"/>
              <a:ext cx="98" cy="216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80" h="176">
                  <a:moveTo>
                    <a:pt x="0" y="144"/>
                  </a:moveTo>
                  <a:lnTo>
                    <a:pt x="0" y="128"/>
                  </a:lnTo>
                  <a:lnTo>
                    <a:pt x="8" y="112"/>
                  </a:lnTo>
                  <a:lnTo>
                    <a:pt x="16" y="88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32" y="40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48" y="168"/>
                  </a:lnTo>
                  <a:lnTo>
                    <a:pt x="32" y="168"/>
                  </a:lnTo>
                  <a:lnTo>
                    <a:pt x="16" y="176"/>
                  </a:lnTo>
                  <a:lnTo>
                    <a:pt x="0" y="16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33" name="Freeform 565"/>
            <p:cNvSpPr/>
            <p:nvPr/>
          </p:nvSpPr>
          <p:spPr>
            <a:xfrm>
              <a:off x="3849" y="1801"/>
              <a:ext cx="29" cy="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34" name="Freeform 566"/>
            <p:cNvSpPr/>
            <p:nvPr/>
          </p:nvSpPr>
          <p:spPr>
            <a:xfrm>
              <a:off x="4299" y="1625"/>
              <a:ext cx="29" cy="3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35" name="Freeform 568"/>
            <p:cNvSpPr/>
            <p:nvPr/>
          </p:nvSpPr>
          <p:spPr>
            <a:xfrm>
              <a:off x="4299" y="1625"/>
              <a:ext cx="29" cy="3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36" name="Freeform 569"/>
            <p:cNvSpPr/>
            <p:nvPr/>
          </p:nvSpPr>
          <p:spPr>
            <a:xfrm>
              <a:off x="4475" y="1537"/>
              <a:ext cx="20" cy="59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37" name="Freeform 570"/>
            <p:cNvSpPr/>
            <p:nvPr/>
          </p:nvSpPr>
          <p:spPr>
            <a:xfrm>
              <a:off x="4622" y="1390"/>
              <a:ext cx="29" cy="39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</a:cxnLst>
              <a:rect l="0" t="0" r="0" b="0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38" name="Freeform 571"/>
            <p:cNvSpPr/>
            <p:nvPr/>
          </p:nvSpPr>
          <p:spPr>
            <a:xfrm>
              <a:off x="4475" y="1537"/>
              <a:ext cx="20" cy="59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39" name="Freeform 572"/>
            <p:cNvSpPr/>
            <p:nvPr/>
          </p:nvSpPr>
          <p:spPr>
            <a:xfrm>
              <a:off x="4622" y="1390"/>
              <a:ext cx="29" cy="39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</a:cxnLst>
              <a:rect l="0" t="0" r="0" b="0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40" name="Freeform 573"/>
            <p:cNvSpPr/>
            <p:nvPr/>
          </p:nvSpPr>
          <p:spPr>
            <a:xfrm>
              <a:off x="4661" y="1165"/>
              <a:ext cx="215" cy="235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176" h="192">
                  <a:moveTo>
                    <a:pt x="0" y="160"/>
                  </a:moveTo>
                  <a:lnTo>
                    <a:pt x="24" y="152"/>
                  </a:lnTo>
                  <a:lnTo>
                    <a:pt x="40" y="152"/>
                  </a:lnTo>
                  <a:lnTo>
                    <a:pt x="72" y="128"/>
                  </a:lnTo>
                  <a:lnTo>
                    <a:pt x="88" y="120"/>
                  </a:lnTo>
                  <a:lnTo>
                    <a:pt x="96" y="104"/>
                  </a:lnTo>
                  <a:lnTo>
                    <a:pt x="104" y="72"/>
                  </a:lnTo>
                  <a:lnTo>
                    <a:pt x="104" y="48"/>
                  </a:lnTo>
                  <a:lnTo>
                    <a:pt x="112" y="32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36" y="8"/>
                  </a:lnTo>
                  <a:lnTo>
                    <a:pt x="160" y="16"/>
                  </a:lnTo>
                  <a:lnTo>
                    <a:pt x="176" y="16"/>
                  </a:lnTo>
                  <a:lnTo>
                    <a:pt x="160" y="32"/>
                  </a:lnTo>
                  <a:lnTo>
                    <a:pt x="144" y="40"/>
                  </a:lnTo>
                  <a:lnTo>
                    <a:pt x="136" y="56"/>
                  </a:lnTo>
                  <a:lnTo>
                    <a:pt x="120" y="40"/>
                  </a:lnTo>
                  <a:lnTo>
                    <a:pt x="104" y="64"/>
                  </a:lnTo>
                  <a:lnTo>
                    <a:pt x="120" y="88"/>
                  </a:lnTo>
                  <a:lnTo>
                    <a:pt x="112" y="112"/>
                  </a:lnTo>
                  <a:lnTo>
                    <a:pt x="104" y="128"/>
                  </a:lnTo>
                  <a:lnTo>
                    <a:pt x="104" y="152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80" y="160"/>
                  </a:lnTo>
                  <a:lnTo>
                    <a:pt x="64" y="160"/>
                  </a:lnTo>
                  <a:lnTo>
                    <a:pt x="56" y="160"/>
                  </a:lnTo>
                  <a:lnTo>
                    <a:pt x="40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8" y="192"/>
                  </a:lnTo>
                  <a:lnTo>
                    <a:pt x="0" y="168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41" name="Freeform 574"/>
            <p:cNvSpPr/>
            <p:nvPr/>
          </p:nvSpPr>
          <p:spPr>
            <a:xfrm>
              <a:off x="4808" y="950"/>
              <a:ext cx="39" cy="18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42" name="Freeform 575"/>
            <p:cNvSpPr/>
            <p:nvPr/>
          </p:nvSpPr>
          <p:spPr>
            <a:xfrm>
              <a:off x="5199" y="2633"/>
              <a:ext cx="108" cy="12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43" name="Freeform 576"/>
            <p:cNvSpPr/>
            <p:nvPr/>
          </p:nvSpPr>
          <p:spPr>
            <a:xfrm>
              <a:off x="4808" y="950"/>
              <a:ext cx="39" cy="18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44" name="Freeform 577"/>
            <p:cNvSpPr/>
            <p:nvPr/>
          </p:nvSpPr>
          <p:spPr>
            <a:xfrm>
              <a:off x="5199" y="2633"/>
              <a:ext cx="108" cy="12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45" name="Freeform 578"/>
            <p:cNvSpPr/>
            <p:nvPr/>
          </p:nvSpPr>
          <p:spPr>
            <a:xfrm>
              <a:off x="5297" y="2516"/>
              <a:ext cx="79" cy="127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46" name="Freeform 579"/>
            <p:cNvSpPr/>
            <p:nvPr/>
          </p:nvSpPr>
          <p:spPr>
            <a:xfrm>
              <a:off x="4367" y="2124"/>
              <a:ext cx="617" cy="47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3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47" name="Freeform 580"/>
            <p:cNvSpPr/>
            <p:nvPr/>
          </p:nvSpPr>
          <p:spPr>
            <a:xfrm>
              <a:off x="5297" y="2516"/>
              <a:ext cx="79" cy="127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48" name="Freeform 581"/>
            <p:cNvSpPr/>
            <p:nvPr/>
          </p:nvSpPr>
          <p:spPr>
            <a:xfrm>
              <a:off x="4367" y="2124"/>
              <a:ext cx="617" cy="47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03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49" name="Freeform 582"/>
            <p:cNvSpPr/>
            <p:nvPr/>
          </p:nvSpPr>
          <p:spPr>
            <a:xfrm>
              <a:off x="4857" y="2624"/>
              <a:ext cx="49" cy="6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0" h="56">
                  <a:moveTo>
                    <a:pt x="0" y="8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32" y="40"/>
                  </a:lnTo>
                  <a:lnTo>
                    <a:pt x="40" y="16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50" name="Freeform 583"/>
            <p:cNvSpPr/>
            <p:nvPr/>
          </p:nvSpPr>
          <p:spPr>
            <a:xfrm>
              <a:off x="4103" y="1860"/>
              <a:ext cx="157" cy="1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28" h="136">
                  <a:moveTo>
                    <a:pt x="0" y="0"/>
                  </a:moveTo>
                  <a:lnTo>
                    <a:pt x="16" y="0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64" y="40"/>
                  </a:lnTo>
                  <a:lnTo>
                    <a:pt x="96" y="72"/>
                  </a:lnTo>
                  <a:lnTo>
                    <a:pt x="104" y="80"/>
                  </a:lnTo>
                  <a:lnTo>
                    <a:pt x="120" y="104"/>
                  </a:lnTo>
                  <a:lnTo>
                    <a:pt x="128" y="128"/>
                  </a:lnTo>
                  <a:lnTo>
                    <a:pt x="112" y="136"/>
                  </a:lnTo>
                  <a:lnTo>
                    <a:pt x="88" y="120"/>
                  </a:lnTo>
                  <a:lnTo>
                    <a:pt x="64" y="104"/>
                  </a:lnTo>
                  <a:lnTo>
                    <a:pt x="48" y="72"/>
                  </a:lnTo>
                  <a:lnTo>
                    <a:pt x="40" y="64"/>
                  </a:lnTo>
                  <a:lnTo>
                    <a:pt x="24" y="48"/>
                  </a:lnTo>
                  <a:lnTo>
                    <a:pt x="8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51" name="Freeform 584"/>
            <p:cNvSpPr/>
            <p:nvPr/>
          </p:nvSpPr>
          <p:spPr>
            <a:xfrm>
              <a:off x="4309" y="1831"/>
              <a:ext cx="146" cy="16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52" name="Freeform 585"/>
            <p:cNvSpPr/>
            <p:nvPr/>
          </p:nvSpPr>
          <p:spPr>
            <a:xfrm>
              <a:off x="4641" y="1948"/>
              <a:ext cx="284" cy="157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</a:cxnLst>
              <a:rect l="0" t="0" r="0" b="0"/>
              <a:pathLst>
                <a:path w="231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53" name="Freeform 586"/>
            <p:cNvSpPr/>
            <p:nvPr/>
          </p:nvSpPr>
          <p:spPr>
            <a:xfrm>
              <a:off x="4309" y="1831"/>
              <a:ext cx="146" cy="16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54" name="Freeform 587"/>
            <p:cNvSpPr/>
            <p:nvPr/>
          </p:nvSpPr>
          <p:spPr>
            <a:xfrm>
              <a:off x="4641" y="1948"/>
              <a:ext cx="284" cy="157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</a:cxnLst>
              <a:rect l="0" t="0" r="0" b="0"/>
              <a:pathLst>
                <a:path w="231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55" name="Freeform 588"/>
            <p:cNvSpPr/>
            <p:nvPr/>
          </p:nvSpPr>
          <p:spPr>
            <a:xfrm>
              <a:off x="4465" y="1655"/>
              <a:ext cx="88" cy="11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56" name="Freeform 589"/>
            <p:cNvSpPr/>
            <p:nvPr/>
          </p:nvSpPr>
          <p:spPr>
            <a:xfrm>
              <a:off x="4504" y="1792"/>
              <a:ext cx="69" cy="5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57" name="Freeform 590"/>
            <p:cNvSpPr/>
            <p:nvPr/>
          </p:nvSpPr>
          <p:spPr>
            <a:xfrm>
              <a:off x="4465" y="1655"/>
              <a:ext cx="88" cy="11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58" name="Freeform 591"/>
            <p:cNvSpPr/>
            <p:nvPr/>
          </p:nvSpPr>
          <p:spPr>
            <a:xfrm>
              <a:off x="4504" y="1792"/>
              <a:ext cx="69" cy="5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59" name="Freeform 592"/>
            <p:cNvSpPr/>
            <p:nvPr/>
          </p:nvSpPr>
          <p:spPr>
            <a:xfrm>
              <a:off x="4455" y="1919"/>
              <a:ext cx="89" cy="10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2" h="88">
                  <a:moveTo>
                    <a:pt x="8" y="88"/>
                  </a:moveTo>
                  <a:lnTo>
                    <a:pt x="8" y="72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56" y="8"/>
                  </a:lnTo>
                  <a:lnTo>
                    <a:pt x="32" y="16"/>
                  </a:lnTo>
                  <a:lnTo>
                    <a:pt x="24" y="32"/>
                  </a:lnTo>
                  <a:lnTo>
                    <a:pt x="56" y="32"/>
                  </a:lnTo>
                  <a:lnTo>
                    <a:pt x="56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48" y="88"/>
                  </a:lnTo>
                  <a:lnTo>
                    <a:pt x="32" y="72"/>
                  </a:lnTo>
                  <a:lnTo>
                    <a:pt x="24" y="56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60" name="Freeform 593"/>
            <p:cNvSpPr/>
            <p:nvPr/>
          </p:nvSpPr>
          <p:spPr>
            <a:xfrm>
              <a:off x="4250" y="2046"/>
              <a:ext cx="166" cy="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36" h="32">
                  <a:moveTo>
                    <a:pt x="0" y="0"/>
                  </a:moveTo>
                  <a:lnTo>
                    <a:pt x="40" y="0"/>
                  </a:lnTo>
                  <a:lnTo>
                    <a:pt x="64" y="0"/>
                  </a:lnTo>
                  <a:lnTo>
                    <a:pt x="80" y="0"/>
                  </a:lnTo>
                  <a:lnTo>
                    <a:pt x="96" y="8"/>
                  </a:lnTo>
                  <a:lnTo>
                    <a:pt x="128" y="16"/>
                  </a:lnTo>
                  <a:lnTo>
                    <a:pt x="136" y="32"/>
                  </a:lnTo>
                  <a:lnTo>
                    <a:pt x="104" y="24"/>
                  </a:lnTo>
                  <a:lnTo>
                    <a:pt x="80" y="24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61" name="Freeform 594"/>
            <p:cNvSpPr/>
            <p:nvPr/>
          </p:nvSpPr>
          <p:spPr>
            <a:xfrm>
              <a:off x="1694" y="1008"/>
              <a:ext cx="98" cy="11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62" name="Freeform 595"/>
            <p:cNvSpPr/>
            <p:nvPr/>
          </p:nvSpPr>
          <p:spPr>
            <a:xfrm>
              <a:off x="1283" y="1576"/>
              <a:ext cx="176" cy="4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44" h="40">
                  <a:moveTo>
                    <a:pt x="8" y="8"/>
                  </a:moveTo>
                  <a:lnTo>
                    <a:pt x="32" y="0"/>
                  </a:lnTo>
                  <a:lnTo>
                    <a:pt x="80" y="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36" y="32"/>
                  </a:lnTo>
                  <a:lnTo>
                    <a:pt x="144" y="40"/>
                  </a:lnTo>
                  <a:lnTo>
                    <a:pt x="136" y="40"/>
                  </a:lnTo>
                  <a:lnTo>
                    <a:pt x="104" y="40"/>
                  </a:lnTo>
                  <a:lnTo>
                    <a:pt x="96" y="32"/>
                  </a:lnTo>
                  <a:lnTo>
                    <a:pt x="88" y="24"/>
                  </a:lnTo>
                  <a:lnTo>
                    <a:pt x="64" y="16"/>
                  </a:lnTo>
                  <a:lnTo>
                    <a:pt x="40" y="16"/>
                  </a:lnTo>
                  <a:lnTo>
                    <a:pt x="24" y="16"/>
                  </a:lnTo>
                  <a:lnTo>
                    <a:pt x="0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63" name="Freeform 596"/>
            <p:cNvSpPr/>
            <p:nvPr/>
          </p:nvSpPr>
          <p:spPr>
            <a:xfrm>
              <a:off x="1459" y="1635"/>
              <a:ext cx="107" cy="29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0" t="0" r="0" b="0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64" name="Freeform 597"/>
            <p:cNvSpPr/>
            <p:nvPr/>
          </p:nvSpPr>
          <p:spPr>
            <a:xfrm>
              <a:off x="1694" y="1008"/>
              <a:ext cx="98" cy="11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65" name="Freeform 598"/>
            <p:cNvSpPr/>
            <p:nvPr/>
          </p:nvSpPr>
          <p:spPr>
            <a:xfrm>
              <a:off x="1459" y="1635"/>
              <a:ext cx="107" cy="29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0" t="0" r="0" b="0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66" name="Freeform 599"/>
            <p:cNvSpPr/>
            <p:nvPr/>
          </p:nvSpPr>
          <p:spPr>
            <a:xfrm>
              <a:off x="2791" y="1302"/>
              <a:ext cx="49" cy="3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67" name="Freeform 600"/>
            <p:cNvSpPr/>
            <p:nvPr/>
          </p:nvSpPr>
          <p:spPr>
            <a:xfrm>
              <a:off x="2742" y="1243"/>
              <a:ext cx="20" cy="4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68" name="Freeform 601"/>
            <p:cNvSpPr/>
            <p:nvPr/>
          </p:nvSpPr>
          <p:spPr>
            <a:xfrm>
              <a:off x="2791" y="1302"/>
              <a:ext cx="49" cy="3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69" name="Freeform 602"/>
            <p:cNvSpPr/>
            <p:nvPr/>
          </p:nvSpPr>
          <p:spPr>
            <a:xfrm>
              <a:off x="2742" y="1243"/>
              <a:ext cx="20" cy="4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70" name="Freeform 603"/>
            <p:cNvSpPr/>
            <p:nvPr/>
          </p:nvSpPr>
          <p:spPr>
            <a:xfrm>
              <a:off x="2733" y="1204"/>
              <a:ext cx="29" cy="3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71" name="Freeform 604"/>
            <p:cNvSpPr/>
            <p:nvPr/>
          </p:nvSpPr>
          <p:spPr>
            <a:xfrm>
              <a:off x="3242" y="1322"/>
              <a:ext cx="29" cy="1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72" name="Freeform 605"/>
            <p:cNvSpPr/>
            <p:nvPr/>
          </p:nvSpPr>
          <p:spPr>
            <a:xfrm>
              <a:off x="2733" y="1204"/>
              <a:ext cx="29" cy="3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73" name="Freeform 606"/>
            <p:cNvSpPr/>
            <p:nvPr/>
          </p:nvSpPr>
          <p:spPr>
            <a:xfrm>
              <a:off x="3242" y="1322"/>
              <a:ext cx="29" cy="10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0" t="0" r="0" b="0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74" name="Rectangle 607"/>
            <p:cNvSpPr/>
            <p:nvPr/>
          </p:nvSpPr>
          <p:spPr>
            <a:xfrm flipH="1">
              <a:off x="3153" y="1469"/>
              <a:ext cx="0" cy="0"/>
            </a:xfrm>
            <a:prstGeom prst="rect">
              <a:avLst/>
            </a:prstGeom>
            <a:grp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>
              <a:defPPr/>
            </a:lstStyle>
            <a:p>
              <a:pPr algn="ctr">
                <a:spcBef>
                  <a:spcPct val="50000"/>
                </a:spcBef>
              </a:pPr>
              <a:endParaRPr lang="en-US" altLang="x-none" sz="1350">
                <a:solidFill>
                  <a:srgbClr val="4D4D4D"/>
                </a:solidFill>
                <a:latin typeface="Arial" pitchFamily="34" charset="0"/>
                <a:ea typeface="MS PGothic" panose="020B0600070205080204" pitchFamily="2" charset="-128"/>
              </a:endParaRPr>
            </a:p>
          </p:txBody>
        </p:sp>
        <p:sp>
          <p:nvSpPr>
            <p:cNvPr id="75" name="Freeform 608"/>
            <p:cNvSpPr/>
            <p:nvPr/>
          </p:nvSpPr>
          <p:spPr>
            <a:xfrm>
              <a:off x="3016" y="1234"/>
              <a:ext cx="284" cy="10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31" h="88">
                  <a:moveTo>
                    <a:pt x="136" y="80"/>
                  </a:moveTo>
                  <a:lnTo>
                    <a:pt x="144" y="80"/>
                  </a:lnTo>
                  <a:lnTo>
                    <a:pt x="184" y="80"/>
                  </a:lnTo>
                  <a:lnTo>
                    <a:pt x="208" y="72"/>
                  </a:lnTo>
                  <a:lnTo>
                    <a:pt x="224" y="72"/>
                  </a:lnTo>
                  <a:lnTo>
                    <a:pt x="232" y="72"/>
                  </a:lnTo>
                  <a:lnTo>
                    <a:pt x="232" y="64"/>
                  </a:lnTo>
                  <a:lnTo>
                    <a:pt x="232" y="32"/>
                  </a:lnTo>
                  <a:lnTo>
                    <a:pt x="216" y="8"/>
                  </a:lnTo>
                  <a:lnTo>
                    <a:pt x="208" y="0"/>
                  </a:lnTo>
                  <a:lnTo>
                    <a:pt x="200" y="0"/>
                  </a:lnTo>
                  <a:lnTo>
                    <a:pt x="192" y="0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52" y="8"/>
                  </a:lnTo>
                  <a:lnTo>
                    <a:pt x="136" y="0"/>
                  </a:lnTo>
                  <a:lnTo>
                    <a:pt x="128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64" y="8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24" y="80"/>
                  </a:lnTo>
                  <a:lnTo>
                    <a:pt x="56" y="80"/>
                  </a:lnTo>
                  <a:lnTo>
                    <a:pt x="64" y="80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120" y="88"/>
                  </a:lnTo>
                  <a:lnTo>
                    <a:pt x="136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76" name="Freeform 609"/>
            <p:cNvSpPr/>
            <p:nvPr/>
          </p:nvSpPr>
          <p:spPr>
            <a:xfrm>
              <a:off x="3153" y="1322"/>
              <a:ext cx="108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77" name="Freeform 610"/>
            <p:cNvSpPr/>
            <p:nvPr/>
          </p:nvSpPr>
          <p:spPr>
            <a:xfrm>
              <a:off x="3134" y="1400"/>
              <a:ext cx="78" cy="6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78" name="Freeform 611"/>
            <p:cNvSpPr/>
            <p:nvPr/>
          </p:nvSpPr>
          <p:spPr>
            <a:xfrm>
              <a:off x="3153" y="1322"/>
              <a:ext cx="108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79" name="Freeform 612"/>
            <p:cNvSpPr/>
            <p:nvPr/>
          </p:nvSpPr>
          <p:spPr>
            <a:xfrm>
              <a:off x="3134" y="1400"/>
              <a:ext cx="78" cy="6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80" name="Freeform 613"/>
            <p:cNvSpPr/>
            <p:nvPr/>
          </p:nvSpPr>
          <p:spPr>
            <a:xfrm>
              <a:off x="3408" y="1537"/>
              <a:ext cx="78" cy="4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81" name="Freeform 614"/>
            <p:cNvSpPr/>
            <p:nvPr/>
          </p:nvSpPr>
          <p:spPr>
            <a:xfrm>
              <a:off x="3418" y="1557"/>
              <a:ext cx="117" cy="13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96" h="112">
                  <a:moveTo>
                    <a:pt x="40" y="24"/>
                  </a:moveTo>
                  <a:lnTo>
                    <a:pt x="40" y="48"/>
                  </a:lnTo>
                  <a:lnTo>
                    <a:pt x="16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112"/>
                  </a:lnTo>
                  <a:lnTo>
                    <a:pt x="48" y="88"/>
                  </a:lnTo>
                  <a:lnTo>
                    <a:pt x="72" y="56"/>
                  </a:lnTo>
                  <a:lnTo>
                    <a:pt x="80" y="40"/>
                  </a:lnTo>
                  <a:lnTo>
                    <a:pt x="96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82" name="Freeform 615"/>
            <p:cNvSpPr/>
            <p:nvPr/>
          </p:nvSpPr>
          <p:spPr>
            <a:xfrm>
              <a:off x="3271" y="1645"/>
              <a:ext cx="166" cy="9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36" h="80">
                  <a:moveTo>
                    <a:pt x="120" y="0"/>
                  </a:moveTo>
                  <a:lnTo>
                    <a:pt x="72" y="16"/>
                  </a:lnTo>
                  <a:lnTo>
                    <a:pt x="56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80"/>
                  </a:lnTo>
                  <a:lnTo>
                    <a:pt x="48" y="72"/>
                  </a:lnTo>
                  <a:lnTo>
                    <a:pt x="64" y="72"/>
                  </a:lnTo>
                  <a:lnTo>
                    <a:pt x="80" y="56"/>
                  </a:lnTo>
                  <a:lnTo>
                    <a:pt x="104" y="48"/>
                  </a:lnTo>
                  <a:lnTo>
                    <a:pt x="136" y="40"/>
                  </a:lnTo>
                  <a:lnTo>
                    <a:pt x="128" y="8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83" name="Freeform 617"/>
            <p:cNvSpPr/>
            <p:nvPr/>
          </p:nvSpPr>
          <p:spPr>
            <a:xfrm>
              <a:off x="3418" y="1586"/>
              <a:ext cx="49" cy="59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</a:cxnLst>
              <a:rect l="0" t="0" r="0" b="0"/>
              <a:pathLst>
                <a:path w="40" h="48">
                  <a:moveTo>
                    <a:pt x="0" y="48"/>
                  </a:moveTo>
                  <a:lnTo>
                    <a:pt x="16" y="40"/>
                  </a:lnTo>
                  <a:lnTo>
                    <a:pt x="40" y="24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84" name="Freeform 618"/>
            <p:cNvSpPr/>
            <p:nvPr/>
          </p:nvSpPr>
          <p:spPr>
            <a:xfrm>
              <a:off x="3212" y="1322"/>
              <a:ext cx="157" cy="15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85" name="Freeform 619"/>
            <p:cNvSpPr/>
            <p:nvPr/>
          </p:nvSpPr>
          <p:spPr>
            <a:xfrm>
              <a:off x="3408" y="1537"/>
              <a:ext cx="78" cy="4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86" name="Freeform 620"/>
            <p:cNvSpPr/>
            <p:nvPr/>
          </p:nvSpPr>
          <p:spPr>
            <a:xfrm>
              <a:off x="3212" y="1322"/>
              <a:ext cx="157" cy="15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87" name="Freeform 621"/>
            <p:cNvSpPr/>
            <p:nvPr/>
          </p:nvSpPr>
          <p:spPr>
            <a:xfrm>
              <a:off x="3300" y="1273"/>
              <a:ext cx="294" cy="274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40" h="224">
                  <a:moveTo>
                    <a:pt x="208" y="152"/>
                  </a:moveTo>
                  <a:lnTo>
                    <a:pt x="216" y="128"/>
                  </a:lnTo>
                  <a:lnTo>
                    <a:pt x="200" y="120"/>
                  </a:lnTo>
                  <a:lnTo>
                    <a:pt x="200" y="104"/>
                  </a:lnTo>
                  <a:lnTo>
                    <a:pt x="208" y="88"/>
                  </a:lnTo>
                  <a:lnTo>
                    <a:pt x="208" y="48"/>
                  </a:lnTo>
                  <a:lnTo>
                    <a:pt x="192" y="48"/>
                  </a:lnTo>
                  <a:lnTo>
                    <a:pt x="176" y="32"/>
                  </a:lnTo>
                  <a:lnTo>
                    <a:pt x="160" y="24"/>
                  </a:lnTo>
                  <a:lnTo>
                    <a:pt x="144" y="24"/>
                  </a:lnTo>
                  <a:lnTo>
                    <a:pt x="120" y="32"/>
                  </a:lnTo>
                  <a:lnTo>
                    <a:pt x="120" y="40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72" y="40"/>
                  </a:lnTo>
                  <a:lnTo>
                    <a:pt x="56" y="40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24" y="16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6" y="64"/>
                  </a:lnTo>
                  <a:lnTo>
                    <a:pt x="16" y="80"/>
                  </a:lnTo>
                  <a:lnTo>
                    <a:pt x="16" y="96"/>
                  </a:lnTo>
                  <a:lnTo>
                    <a:pt x="40" y="120"/>
                  </a:lnTo>
                  <a:lnTo>
                    <a:pt x="48" y="136"/>
                  </a:lnTo>
                  <a:lnTo>
                    <a:pt x="56" y="152"/>
                  </a:lnTo>
                  <a:lnTo>
                    <a:pt x="56" y="144"/>
                  </a:lnTo>
                  <a:lnTo>
                    <a:pt x="72" y="160"/>
                  </a:lnTo>
                  <a:lnTo>
                    <a:pt x="88" y="176"/>
                  </a:lnTo>
                  <a:lnTo>
                    <a:pt x="112" y="192"/>
                  </a:lnTo>
                  <a:lnTo>
                    <a:pt x="136" y="200"/>
                  </a:lnTo>
                  <a:lnTo>
                    <a:pt x="152" y="192"/>
                  </a:lnTo>
                  <a:lnTo>
                    <a:pt x="168" y="208"/>
                  </a:lnTo>
                  <a:lnTo>
                    <a:pt x="208" y="224"/>
                  </a:lnTo>
                  <a:lnTo>
                    <a:pt x="216" y="224"/>
                  </a:lnTo>
                  <a:lnTo>
                    <a:pt x="216" y="208"/>
                  </a:lnTo>
                  <a:lnTo>
                    <a:pt x="240" y="200"/>
                  </a:lnTo>
                  <a:lnTo>
                    <a:pt x="232" y="184"/>
                  </a:lnTo>
                  <a:lnTo>
                    <a:pt x="232" y="176"/>
                  </a:lnTo>
                  <a:lnTo>
                    <a:pt x="216" y="160"/>
                  </a:lnTo>
                  <a:lnTo>
                    <a:pt x="208" y="15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88" name="Freeform 623"/>
            <p:cNvSpPr/>
            <p:nvPr/>
          </p:nvSpPr>
          <p:spPr>
            <a:xfrm>
              <a:off x="3663" y="1351"/>
              <a:ext cx="450" cy="47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89" name="Freeform 624"/>
            <p:cNvSpPr/>
            <p:nvPr/>
          </p:nvSpPr>
          <p:spPr>
            <a:xfrm>
              <a:off x="3545" y="1302"/>
              <a:ext cx="225" cy="16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84" h="136">
                  <a:moveTo>
                    <a:pt x="168" y="8"/>
                  </a:moveTo>
                  <a:lnTo>
                    <a:pt x="152" y="16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8"/>
                  </a:lnTo>
                  <a:lnTo>
                    <a:pt x="112" y="16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32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8" y="128"/>
                  </a:lnTo>
                  <a:lnTo>
                    <a:pt x="24" y="128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0" y="112"/>
                  </a:lnTo>
                  <a:lnTo>
                    <a:pt x="88" y="104"/>
                  </a:lnTo>
                  <a:lnTo>
                    <a:pt x="112" y="96"/>
                  </a:lnTo>
                  <a:lnTo>
                    <a:pt x="120" y="80"/>
                  </a:lnTo>
                  <a:lnTo>
                    <a:pt x="120" y="72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36" y="32"/>
                  </a:lnTo>
                  <a:lnTo>
                    <a:pt x="160" y="24"/>
                  </a:lnTo>
                  <a:lnTo>
                    <a:pt x="184" y="24"/>
                  </a:lnTo>
                  <a:lnTo>
                    <a:pt x="176" y="8"/>
                  </a:lnTo>
                  <a:lnTo>
                    <a:pt x="168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90" name="Freeform 625"/>
            <p:cNvSpPr/>
            <p:nvPr/>
          </p:nvSpPr>
          <p:spPr>
            <a:xfrm>
              <a:off x="4044" y="1488"/>
              <a:ext cx="186" cy="43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2" h="352">
                  <a:moveTo>
                    <a:pt x="96" y="104"/>
                  </a:move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91" name="Freeform 627"/>
            <p:cNvSpPr/>
            <p:nvPr/>
          </p:nvSpPr>
          <p:spPr>
            <a:xfrm>
              <a:off x="4044" y="1488"/>
              <a:ext cx="186" cy="43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2" h="352">
                  <a:moveTo>
                    <a:pt x="96" y="104"/>
                  </a:move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92" name="Freeform 628"/>
            <p:cNvSpPr/>
            <p:nvPr/>
          </p:nvSpPr>
          <p:spPr>
            <a:xfrm>
              <a:off x="4132" y="1615"/>
              <a:ext cx="118" cy="13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07" name="Freeform 629"/>
            <p:cNvSpPr/>
            <p:nvPr/>
          </p:nvSpPr>
          <p:spPr>
            <a:xfrm>
              <a:off x="3966" y="1527"/>
              <a:ext cx="78" cy="6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08" name="Freeform 630"/>
            <p:cNvSpPr/>
            <p:nvPr/>
          </p:nvSpPr>
          <p:spPr>
            <a:xfrm>
              <a:off x="4132" y="1615"/>
              <a:ext cx="118" cy="13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09" name="Freeform 632"/>
            <p:cNvSpPr/>
            <p:nvPr/>
          </p:nvSpPr>
          <p:spPr>
            <a:xfrm>
              <a:off x="2928" y="881"/>
              <a:ext cx="98" cy="6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56">
                  <a:moveTo>
                    <a:pt x="80" y="16"/>
                  </a:moveTo>
                  <a:lnTo>
                    <a:pt x="72" y="8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48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56" y="48"/>
                  </a:lnTo>
                  <a:lnTo>
                    <a:pt x="64" y="48"/>
                  </a:lnTo>
                  <a:lnTo>
                    <a:pt x="64" y="40"/>
                  </a:lnTo>
                  <a:lnTo>
                    <a:pt x="72" y="32"/>
                  </a:lnTo>
                  <a:lnTo>
                    <a:pt x="80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10" name="Freeform 633"/>
            <p:cNvSpPr/>
            <p:nvPr/>
          </p:nvSpPr>
          <p:spPr>
            <a:xfrm>
              <a:off x="2977" y="793"/>
              <a:ext cx="69" cy="5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11" name="Freeform 634"/>
            <p:cNvSpPr/>
            <p:nvPr/>
          </p:nvSpPr>
          <p:spPr>
            <a:xfrm>
              <a:off x="2967" y="891"/>
              <a:ext cx="147" cy="12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0" h="104">
                  <a:moveTo>
                    <a:pt x="120" y="56"/>
                  </a:moveTo>
                  <a:lnTo>
                    <a:pt x="112" y="40"/>
                  </a:lnTo>
                  <a:lnTo>
                    <a:pt x="96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16" y="96"/>
                  </a:lnTo>
                  <a:lnTo>
                    <a:pt x="32" y="96"/>
                  </a:lnTo>
                  <a:lnTo>
                    <a:pt x="56" y="104"/>
                  </a:lnTo>
                  <a:lnTo>
                    <a:pt x="80" y="104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12" y="80"/>
                  </a:lnTo>
                  <a:lnTo>
                    <a:pt x="104" y="64"/>
                  </a:lnTo>
                  <a:lnTo>
                    <a:pt x="120" y="64"/>
                  </a:lnTo>
                  <a:lnTo>
                    <a:pt x="120" y="5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12" name="Freeform 635"/>
            <p:cNvSpPr/>
            <p:nvPr/>
          </p:nvSpPr>
          <p:spPr>
            <a:xfrm>
              <a:off x="2938" y="832"/>
              <a:ext cx="118" cy="6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56">
                  <a:moveTo>
                    <a:pt x="32" y="40"/>
                  </a:moveTo>
                  <a:lnTo>
                    <a:pt x="48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96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0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13" name="Freeform 636"/>
            <p:cNvSpPr/>
            <p:nvPr/>
          </p:nvSpPr>
          <p:spPr>
            <a:xfrm>
              <a:off x="2369" y="1743"/>
              <a:ext cx="118" cy="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72">
                  <a:moveTo>
                    <a:pt x="40" y="40"/>
                  </a:moveTo>
                  <a:lnTo>
                    <a:pt x="56" y="40"/>
                  </a:lnTo>
                  <a:lnTo>
                    <a:pt x="64" y="56"/>
                  </a:lnTo>
                  <a:lnTo>
                    <a:pt x="72" y="64"/>
                  </a:lnTo>
                  <a:lnTo>
                    <a:pt x="80" y="72"/>
                  </a:lnTo>
                  <a:lnTo>
                    <a:pt x="88" y="72"/>
                  </a:lnTo>
                  <a:lnTo>
                    <a:pt x="96" y="64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14" name="Freeform 637"/>
            <p:cNvSpPr/>
            <p:nvPr/>
          </p:nvSpPr>
          <p:spPr>
            <a:xfrm>
              <a:off x="2340" y="1684"/>
              <a:ext cx="98" cy="6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15" name="Freeform 638"/>
            <p:cNvSpPr/>
            <p:nvPr/>
          </p:nvSpPr>
          <p:spPr>
            <a:xfrm>
              <a:off x="2977" y="793"/>
              <a:ext cx="69" cy="5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16" name="Freeform 639"/>
            <p:cNvSpPr/>
            <p:nvPr/>
          </p:nvSpPr>
          <p:spPr>
            <a:xfrm>
              <a:off x="2340" y="1684"/>
              <a:ext cx="98" cy="6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17" name="Freeform 640"/>
            <p:cNvSpPr/>
            <p:nvPr/>
          </p:nvSpPr>
          <p:spPr>
            <a:xfrm>
              <a:off x="2350" y="1508"/>
              <a:ext cx="186" cy="20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2" h="168">
                  <a:moveTo>
                    <a:pt x="24" y="144"/>
                  </a:moveTo>
                  <a:lnTo>
                    <a:pt x="40" y="152"/>
                  </a:lnTo>
                  <a:lnTo>
                    <a:pt x="48" y="160"/>
                  </a:lnTo>
                  <a:lnTo>
                    <a:pt x="56" y="168"/>
                  </a:lnTo>
                  <a:lnTo>
                    <a:pt x="72" y="152"/>
                  </a:lnTo>
                  <a:lnTo>
                    <a:pt x="80" y="160"/>
                  </a:lnTo>
                  <a:lnTo>
                    <a:pt x="136" y="160"/>
                  </a:lnTo>
                  <a:lnTo>
                    <a:pt x="152" y="152"/>
                  </a:lnTo>
                  <a:lnTo>
                    <a:pt x="144" y="144"/>
                  </a:lnTo>
                  <a:lnTo>
                    <a:pt x="128" y="32"/>
                  </a:lnTo>
                  <a:lnTo>
                    <a:pt x="144" y="32"/>
                  </a:lnTo>
                  <a:lnTo>
                    <a:pt x="104" y="0"/>
                  </a:lnTo>
                  <a:lnTo>
                    <a:pt x="104" y="16"/>
                  </a:lnTo>
                  <a:lnTo>
                    <a:pt x="64" y="16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80"/>
                  </a:lnTo>
                  <a:lnTo>
                    <a:pt x="0" y="80"/>
                  </a:lnTo>
                  <a:lnTo>
                    <a:pt x="8" y="104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16" y="144"/>
                  </a:lnTo>
                  <a:lnTo>
                    <a:pt x="24" y="14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18" name="Freeform 642"/>
            <p:cNvSpPr/>
            <p:nvPr/>
          </p:nvSpPr>
          <p:spPr>
            <a:xfrm>
              <a:off x="2752" y="1400"/>
              <a:ext cx="255" cy="24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8" h="200">
                  <a:moveTo>
                    <a:pt x="16" y="24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0" y="112"/>
                  </a:lnTo>
                  <a:lnTo>
                    <a:pt x="24" y="136"/>
                  </a:lnTo>
                  <a:lnTo>
                    <a:pt x="32" y="136"/>
                  </a:lnTo>
                  <a:lnTo>
                    <a:pt x="64" y="144"/>
                  </a:lnTo>
                  <a:lnTo>
                    <a:pt x="72" y="152"/>
                  </a:lnTo>
                  <a:lnTo>
                    <a:pt x="88" y="144"/>
                  </a:lnTo>
                  <a:lnTo>
                    <a:pt x="184" y="192"/>
                  </a:lnTo>
                  <a:lnTo>
                    <a:pt x="192" y="200"/>
                  </a:lnTo>
                  <a:lnTo>
                    <a:pt x="192" y="184"/>
                  </a:lnTo>
                  <a:lnTo>
                    <a:pt x="200" y="184"/>
                  </a:lnTo>
                  <a:lnTo>
                    <a:pt x="208" y="160"/>
                  </a:lnTo>
                  <a:lnTo>
                    <a:pt x="200" y="160"/>
                  </a:lnTo>
                  <a:lnTo>
                    <a:pt x="200" y="64"/>
                  </a:lnTo>
                  <a:lnTo>
                    <a:pt x="200" y="56"/>
                  </a:lnTo>
                  <a:lnTo>
                    <a:pt x="192" y="40"/>
                  </a:lnTo>
                  <a:lnTo>
                    <a:pt x="200" y="32"/>
                  </a:lnTo>
                  <a:lnTo>
                    <a:pt x="200" y="24"/>
                  </a:lnTo>
                  <a:lnTo>
                    <a:pt x="192" y="16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36" y="16"/>
                  </a:lnTo>
                  <a:lnTo>
                    <a:pt x="136" y="32"/>
                  </a:lnTo>
                  <a:lnTo>
                    <a:pt x="112" y="40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19" name="Freeform 643"/>
            <p:cNvSpPr/>
            <p:nvPr/>
          </p:nvSpPr>
          <p:spPr>
            <a:xfrm>
              <a:off x="2723" y="1322"/>
              <a:ext cx="68" cy="12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20" name="Freeform 644"/>
            <p:cNvSpPr/>
            <p:nvPr/>
          </p:nvSpPr>
          <p:spPr>
            <a:xfrm>
              <a:off x="2408" y="1351"/>
              <a:ext cx="186" cy="14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21" name="Freeform 645"/>
            <p:cNvSpPr/>
            <p:nvPr/>
          </p:nvSpPr>
          <p:spPr>
            <a:xfrm>
              <a:off x="2723" y="1322"/>
              <a:ext cx="68" cy="12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22" name="Freeform 646"/>
            <p:cNvSpPr/>
            <p:nvPr/>
          </p:nvSpPr>
          <p:spPr>
            <a:xfrm>
              <a:off x="2408" y="1351"/>
              <a:ext cx="186" cy="14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23" name="Freeform 647"/>
            <p:cNvSpPr/>
            <p:nvPr/>
          </p:nvSpPr>
          <p:spPr>
            <a:xfrm>
              <a:off x="2350" y="1498"/>
              <a:ext cx="127" cy="10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04" h="88">
                  <a:moveTo>
                    <a:pt x="56" y="64"/>
                  </a:moveTo>
                  <a:lnTo>
                    <a:pt x="64" y="56"/>
                  </a:lnTo>
                  <a:lnTo>
                    <a:pt x="64" y="24"/>
                  </a:lnTo>
                  <a:lnTo>
                    <a:pt x="104" y="24"/>
                  </a:lnTo>
                  <a:lnTo>
                    <a:pt x="104" y="8"/>
                  </a:lnTo>
                  <a:lnTo>
                    <a:pt x="10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16" y="48"/>
                  </a:lnTo>
                  <a:lnTo>
                    <a:pt x="0" y="88"/>
                  </a:lnTo>
                  <a:lnTo>
                    <a:pt x="48" y="88"/>
                  </a:lnTo>
                  <a:lnTo>
                    <a:pt x="56" y="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24" name="Freeform 648"/>
            <p:cNvSpPr/>
            <p:nvPr/>
          </p:nvSpPr>
          <p:spPr>
            <a:xfrm>
              <a:off x="2359" y="1743"/>
              <a:ext cx="39" cy="2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25" name="Freeform 649"/>
            <p:cNvSpPr/>
            <p:nvPr/>
          </p:nvSpPr>
          <p:spPr>
            <a:xfrm>
              <a:off x="2948" y="1576"/>
              <a:ext cx="254" cy="314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8" h="256">
                  <a:moveTo>
                    <a:pt x="152" y="16"/>
                  </a:moveTo>
                  <a:lnTo>
                    <a:pt x="48" y="16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56"/>
                  </a:lnTo>
                  <a:lnTo>
                    <a:pt x="24" y="48"/>
                  </a:lnTo>
                  <a:lnTo>
                    <a:pt x="24" y="96"/>
                  </a:lnTo>
                  <a:lnTo>
                    <a:pt x="8" y="104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16" y="160"/>
                  </a:lnTo>
                  <a:lnTo>
                    <a:pt x="24" y="176"/>
                  </a:lnTo>
                  <a:lnTo>
                    <a:pt x="32" y="200"/>
                  </a:lnTo>
                  <a:lnTo>
                    <a:pt x="48" y="208"/>
                  </a:lnTo>
                  <a:lnTo>
                    <a:pt x="72" y="232"/>
                  </a:lnTo>
                  <a:lnTo>
                    <a:pt x="80" y="240"/>
                  </a:lnTo>
                  <a:lnTo>
                    <a:pt x="104" y="240"/>
                  </a:lnTo>
                  <a:lnTo>
                    <a:pt x="120" y="256"/>
                  </a:lnTo>
                  <a:lnTo>
                    <a:pt x="144" y="248"/>
                  </a:lnTo>
                  <a:lnTo>
                    <a:pt x="168" y="240"/>
                  </a:lnTo>
                  <a:lnTo>
                    <a:pt x="176" y="240"/>
                  </a:lnTo>
                  <a:lnTo>
                    <a:pt x="176" y="232"/>
                  </a:lnTo>
                  <a:lnTo>
                    <a:pt x="168" y="224"/>
                  </a:lnTo>
                  <a:lnTo>
                    <a:pt x="160" y="216"/>
                  </a:lnTo>
                  <a:lnTo>
                    <a:pt x="144" y="200"/>
                  </a:lnTo>
                  <a:lnTo>
                    <a:pt x="144" y="192"/>
                  </a:lnTo>
                  <a:lnTo>
                    <a:pt x="152" y="192"/>
                  </a:lnTo>
                  <a:lnTo>
                    <a:pt x="160" y="168"/>
                  </a:lnTo>
                  <a:lnTo>
                    <a:pt x="176" y="152"/>
                  </a:lnTo>
                  <a:lnTo>
                    <a:pt x="184" y="128"/>
                  </a:lnTo>
                  <a:lnTo>
                    <a:pt x="192" y="80"/>
                  </a:lnTo>
                  <a:lnTo>
                    <a:pt x="200" y="72"/>
                  </a:lnTo>
                  <a:lnTo>
                    <a:pt x="208" y="72"/>
                  </a:lnTo>
                  <a:lnTo>
                    <a:pt x="200" y="48"/>
                  </a:lnTo>
                  <a:lnTo>
                    <a:pt x="192" y="16"/>
                  </a:lnTo>
                  <a:lnTo>
                    <a:pt x="176" y="0"/>
                  </a:lnTo>
                  <a:lnTo>
                    <a:pt x="168" y="8"/>
                  </a:lnTo>
                  <a:lnTo>
                    <a:pt x="152" y="1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26" name="Freeform 650"/>
            <p:cNvSpPr/>
            <p:nvPr/>
          </p:nvSpPr>
          <p:spPr>
            <a:xfrm>
              <a:off x="2477" y="1782"/>
              <a:ext cx="98" cy="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72">
                  <a:moveTo>
                    <a:pt x="72" y="40"/>
                  </a:moveTo>
                  <a:lnTo>
                    <a:pt x="80" y="24"/>
                  </a:lnTo>
                  <a:lnTo>
                    <a:pt x="72" y="8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64" y="64"/>
                  </a:lnTo>
                  <a:lnTo>
                    <a:pt x="72" y="64"/>
                  </a:lnTo>
                  <a:lnTo>
                    <a:pt x="72" y="48"/>
                  </a:lnTo>
                  <a:lnTo>
                    <a:pt x="72" y="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27" name="Freeform 651"/>
            <p:cNvSpPr/>
            <p:nvPr/>
          </p:nvSpPr>
          <p:spPr>
            <a:xfrm>
              <a:off x="2428" y="1811"/>
              <a:ext cx="68" cy="5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48">
                  <a:moveTo>
                    <a:pt x="48" y="32"/>
                  </a:move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48" y="3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28" name="Freeform 652"/>
            <p:cNvSpPr/>
            <p:nvPr/>
          </p:nvSpPr>
          <p:spPr>
            <a:xfrm>
              <a:off x="2398" y="1792"/>
              <a:ext cx="49" cy="4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29" name="Freeform 653"/>
            <p:cNvSpPr/>
            <p:nvPr/>
          </p:nvSpPr>
          <p:spPr>
            <a:xfrm>
              <a:off x="2359" y="1743"/>
              <a:ext cx="39" cy="2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30" name="Freeform 654"/>
            <p:cNvSpPr/>
            <p:nvPr/>
          </p:nvSpPr>
          <p:spPr>
            <a:xfrm>
              <a:off x="2398" y="1792"/>
              <a:ext cx="49" cy="4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31" name="Freeform 655"/>
            <p:cNvSpPr/>
            <p:nvPr/>
          </p:nvSpPr>
          <p:spPr>
            <a:xfrm>
              <a:off x="2477" y="1498"/>
              <a:ext cx="1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0" t="0" r="0" b="0"/>
              <a:pathLst>
                <a:path w="1942" h="8">
                  <a:moveTo>
                    <a:pt x="0" y="0"/>
                  </a:move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32" name="Freeform 656"/>
            <p:cNvSpPr/>
            <p:nvPr/>
          </p:nvSpPr>
          <p:spPr>
            <a:xfrm>
              <a:off x="2477" y="1322"/>
              <a:ext cx="314" cy="32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33" name="Rectangle 657"/>
            <p:cNvSpPr/>
            <p:nvPr/>
          </p:nvSpPr>
          <p:spPr>
            <a:xfrm flipH="1">
              <a:off x="2477" y="1498"/>
              <a:ext cx="0" cy="10"/>
            </a:xfrm>
            <a:prstGeom prst="rect">
              <a:avLst/>
            </a:prstGeom>
            <a:grp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>
              <a:defPPr/>
            </a:lstStyle>
            <a:p>
              <a:pPr algn="ctr">
                <a:spcBef>
                  <a:spcPct val="50000"/>
                </a:spcBef>
              </a:pPr>
              <a:endParaRPr lang="en-US" altLang="x-none" sz="1350">
                <a:solidFill>
                  <a:srgbClr val="4D4D4D"/>
                </a:solidFill>
                <a:latin typeface="Arial" panose="020B0604020202090204" pitchFamily="34" charset="0"/>
                <a:ea typeface="MS PGothic" panose="020B0600070205080204" pitchFamily="2" charset="-128"/>
              </a:endParaRPr>
            </a:p>
          </p:txBody>
        </p:sp>
        <p:sp>
          <p:nvSpPr>
            <p:cNvPr id="134" name="Freeform 659"/>
            <p:cNvSpPr/>
            <p:nvPr/>
          </p:nvSpPr>
          <p:spPr>
            <a:xfrm>
              <a:off x="2496" y="1302"/>
              <a:ext cx="10" cy="1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0"/>
                </a:cxn>
                <a:cxn ang="0">
                  <a:pos x="2147483647" y="0"/>
                </a:cxn>
              </a:cxnLst>
              <a:rect l="0" t="0" r="0" b="0"/>
              <a:pathLst>
                <a:path w="8" h="1943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35" name="Freeform 660"/>
            <p:cNvSpPr/>
            <p:nvPr/>
          </p:nvSpPr>
          <p:spPr>
            <a:xfrm>
              <a:off x="2506" y="1234"/>
              <a:ext cx="1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0" y="0"/>
                </a:cxn>
              </a:cxnLst>
              <a:rect l="0" t="0" r="0" b="0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36" name="Rectangle 661"/>
            <p:cNvSpPr/>
            <p:nvPr/>
          </p:nvSpPr>
          <p:spPr>
            <a:xfrm>
              <a:off x="2496" y="1302"/>
              <a:ext cx="10" cy="0"/>
            </a:xfrm>
            <a:prstGeom prst="rect">
              <a:avLst/>
            </a:prstGeom>
            <a:grp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>
              <a:defPPr/>
            </a:lstStyle>
            <a:p>
              <a:pPr algn="ctr">
                <a:spcBef>
                  <a:spcPct val="50000"/>
                </a:spcBef>
              </a:pPr>
              <a:endParaRPr lang="en-US" altLang="x-none" sz="1350">
                <a:solidFill>
                  <a:srgbClr val="4D4D4D"/>
                </a:solidFill>
                <a:latin typeface="Arial" panose="020B0604020202090204" pitchFamily="34" charset="0"/>
                <a:ea typeface="MS PGothic" panose="020B0600070205080204" pitchFamily="2" charset="-128"/>
              </a:endParaRPr>
            </a:p>
          </p:txBody>
        </p:sp>
        <p:sp>
          <p:nvSpPr>
            <p:cNvPr id="137" name="Freeform 662"/>
            <p:cNvSpPr/>
            <p:nvPr/>
          </p:nvSpPr>
          <p:spPr>
            <a:xfrm>
              <a:off x="2506" y="1234"/>
              <a:ext cx="1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0" y="0"/>
                </a:cxn>
              </a:cxnLst>
              <a:rect l="0" t="0" r="0" b="0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38" name="Freeform 663"/>
            <p:cNvSpPr/>
            <p:nvPr/>
          </p:nvSpPr>
          <p:spPr>
            <a:xfrm>
              <a:off x="2467" y="1194"/>
              <a:ext cx="186" cy="14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2" h="120">
                  <a:moveTo>
                    <a:pt x="136" y="16"/>
                  </a:moveTo>
                  <a:lnTo>
                    <a:pt x="128" y="16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24" y="96"/>
                  </a:lnTo>
                  <a:lnTo>
                    <a:pt x="24" y="104"/>
                  </a:lnTo>
                  <a:lnTo>
                    <a:pt x="32" y="104"/>
                  </a:lnTo>
                  <a:lnTo>
                    <a:pt x="48" y="120"/>
                  </a:lnTo>
                  <a:lnTo>
                    <a:pt x="72" y="112"/>
                  </a:lnTo>
                  <a:lnTo>
                    <a:pt x="96" y="104"/>
                  </a:lnTo>
                  <a:lnTo>
                    <a:pt x="104" y="88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39" name="Freeform 664"/>
            <p:cNvSpPr/>
            <p:nvPr/>
          </p:nvSpPr>
          <p:spPr>
            <a:xfrm>
              <a:off x="2467" y="1224"/>
              <a:ext cx="49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" h="80">
                  <a:moveTo>
                    <a:pt x="24" y="64"/>
                  </a:move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40" name="Freeform 665"/>
            <p:cNvSpPr/>
            <p:nvPr/>
          </p:nvSpPr>
          <p:spPr>
            <a:xfrm>
              <a:off x="2506" y="1234"/>
              <a:ext cx="10" cy="39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41" name="Freeform 666"/>
            <p:cNvSpPr/>
            <p:nvPr/>
          </p:nvSpPr>
          <p:spPr>
            <a:xfrm>
              <a:off x="2467" y="1224"/>
              <a:ext cx="49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" h="80">
                  <a:moveTo>
                    <a:pt x="24" y="64"/>
                  </a:moveTo>
                  <a:lnTo>
                    <a:pt x="24" y="6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42" name="Freeform 667"/>
            <p:cNvSpPr/>
            <p:nvPr/>
          </p:nvSpPr>
          <p:spPr>
            <a:xfrm>
              <a:off x="2506" y="1234"/>
              <a:ext cx="10" cy="39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43" name="Freeform 668"/>
            <p:cNvSpPr/>
            <p:nvPr/>
          </p:nvSpPr>
          <p:spPr>
            <a:xfrm>
              <a:off x="2496" y="1302"/>
              <a:ext cx="2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0" t="0" r="0" b="0"/>
              <a:pathLst>
                <a:path w="1942" h="16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44" name="Freeform 669"/>
            <p:cNvSpPr/>
            <p:nvPr/>
          </p:nvSpPr>
          <p:spPr>
            <a:xfrm>
              <a:off x="2496" y="1273"/>
              <a:ext cx="10" cy="19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45" name="Freeform 670"/>
            <p:cNvSpPr/>
            <p:nvPr/>
          </p:nvSpPr>
          <p:spPr>
            <a:xfrm>
              <a:off x="2496" y="1292"/>
              <a:ext cx="2" cy="1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0"/>
                </a:cxn>
                <a:cxn ang="0">
                  <a:pos x="0" y="2147483647"/>
                </a:cxn>
              </a:cxnLst>
              <a:rect l="0" t="0" r="0" b="0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46" name="Freeform 671"/>
            <p:cNvSpPr/>
            <p:nvPr/>
          </p:nvSpPr>
          <p:spPr>
            <a:xfrm>
              <a:off x="2496" y="1273"/>
              <a:ext cx="10" cy="19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0" t="0" r="0" b="0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47" name="Freeform 672"/>
            <p:cNvSpPr/>
            <p:nvPr/>
          </p:nvSpPr>
          <p:spPr>
            <a:xfrm>
              <a:off x="2496" y="1292"/>
              <a:ext cx="2" cy="1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48" name="Freeform 673"/>
            <p:cNvSpPr/>
            <p:nvPr/>
          </p:nvSpPr>
          <p:spPr>
            <a:xfrm>
              <a:off x="3388" y="1322"/>
              <a:ext cx="10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49" name="Freeform 674"/>
            <p:cNvSpPr/>
            <p:nvPr/>
          </p:nvSpPr>
          <p:spPr>
            <a:xfrm>
              <a:off x="3359" y="1292"/>
              <a:ext cx="10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50" name="Freeform 675"/>
            <p:cNvSpPr/>
            <p:nvPr/>
          </p:nvSpPr>
          <p:spPr>
            <a:xfrm>
              <a:off x="3388" y="1322"/>
              <a:ext cx="10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51" name="Freeform 676"/>
            <p:cNvSpPr/>
            <p:nvPr/>
          </p:nvSpPr>
          <p:spPr>
            <a:xfrm>
              <a:off x="3359" y="1292"/>
              <a:ext cx="10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52" name="Freeform 677"/>
            <p:cNvSpPr/>
            <p:nvPr/>
          </p:nvSpPr>
          <p:spPr>
            <a:xfrm>
              <a:off x="4162" y="1596"/>
              <a:ext cx="117" cy="18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53" name="Freeform 678"/>
            <p:cNvSpPr/>
            <p:nvPr/>
          </p:nvSpPr>
          <p:spPr>
            <a:xfrm>
              <a:off x="4201" y="1576"/>
              <a:ext cx="108" cy="2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54" name="Freeform 679"/>
            <p:cNvSpPr/>
            <p:nvPr/>
          </p:nvSpPr>
          <p:spPr>
            <a:xfrm>
              <a:off x="4162" y="1596"/>
              <a:ext cx="117" cy="18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55" name="Freeform 680"/>
            <p:cNvSpPr/>
            <p:nvPr/>
          </p:nvSpPr>
          <p:spPr>
            <a:xfrm>
              <a:off x="4201" y="1576"/>
              <a:ext cx="108" cy="225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56" name="Freeform 681"/>
            <p:cNvSpPr/>
            <p:nvPr/>
          </p:nvSpPr>
          <p:spPr>
            <a:xfrm>
              <a:off x="3849" y="1459"/>
              <a:ext cx="127" cy="5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57" name="Freeform 682"/>
            <p:cNvSpPr/>
            <p:nvPr/>
          </p:nvSpPr>
          <p:spPr>
            <a:xfrm>
              <a:off x="3760" y="969"/>
              <a:ext cx="940" cy="65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68" h="536">
                  <a:moveTo>
                    <a:pt x="744" y="152"/>
                  </a:moveTo>
                  <a:lnTo>
                    <a:pt x="768" y="96"/>
                  </a:lnTo>
                  <a:lnTo>
                    <a:pt x="720" y="96"/>
                  </a:lnTo>
                  <a:lnTo>
                    <a:pt x="712" y="80"/>
                  </a:lnTo>
                  <a:lnTo>
                    <a:pt x="680" y="72"/>
                  </a:lnTo>
                  <a:lnTo>
                    <a:pt x="640" y="0"/>
                  </a:lnTo>
                  <a:lnTo>
                    <a:pt x="600" y="0"/>
                  </a:lnTo>
                  <a:lnTo>
                    <a:pt x="592" y="16"/>
                  </a:lnTo>
                  <a:lnTo>
                    <a:pt x="568" y="64"/>
                  </a:lnTo>
                  <a:lnTo>
                    <a:pt x="544" y="64"/>
                  </a:lnTo>
                  <a:lnTo>
                    <a:pt x="536" y="72"/>
                  </a:lnTo>
                  <a:lnTo>
                    <a:pt x="544" y="72"/>
                  </a:lnTo>
                  <a:lnTo>
                    <a:pt x="536" y="72"/>
                  </a:lnTo>
                  <a:lnTo>
                    <a:pt x="528" y="88"/>
                  </a:lnTo>
                  <a:lnTo>
                    <a:pt x="528" y="104"/>
                  </a:lnTo>
                  <a:lnTo>
                    <a:pt x="568" y="112"/>
                  </a:lnTo>
                  <a:lnTo>
                    <a:pt x="576" y="128"/>
                  </a:lnTo>
                  <a:lnTo>
                    <a:pt x="536" y="136"/>
                  </a:lnTo>
                  <a:lnTo>
                    <a:pt x="512" y="152"/>
                  </a:lnTo>
                  <a:lnTo>
                    <a:pt x="480" y="160"/>
                  </a:lnTo>
                  <a:lnTo>
                    <a:pt x="472" y="192"/>
                  </a:lnTo>
                  <a:lnTo>
                    <a:pt x="432" y="192"/>
                  </a:lnTo>
                  <a:lnTo>
                    <a:pt x="384" y="224"/>
                  </a:lnTo>
                  <a:lnTo>
                    <a:pt x="344" y="200"/>
                  </a:lnTo>
                  <a:lnTo>
                    <a:pt x="296" y="200"/>
                  </a:lnTo>
                  <a:lnTo>
                    <a:pt x="264" y="160"/>
                  </a:lnTo>
                  <a:lnTo>
                    <a:pt x="208" y="144"/>
                  </a:lnTo>
                  <a:lnTo>
                    <a:pt x="208" y="104"/>
                  </a:lnTo>
                  <a:lnTo>
                    <a:pt x="184" y="96"/>
                  </a:lnTo>
                  <a:lnTo>
                    <a:pt x="176" y="88"/>
                  </a:lnTo>
                  <a:lnTo>
                    <a:pt x="176" y="96"/>
                  </a:lnTo>
                  <a:lnTo>
                    <a:pt x="176" y="88"/>
                  </a:lnTo>
                  <a:lnTo>
                    <a:pt x="168" y="88"/>
                  </a:lnTo>
                  <a:lnTo>
                    <a:pt x="168" y="96"/>
                  </a:lnTo>
                  <a:lnTo>
                    <a:pt x="168" y="88"/>
                  </a:lnTo>
                  <a:lnTo>
                    <a:pt x="152" y="96"/>
                  </a:lnTo>
                  <a:lnTo>
                    <a:pt x="144" y="120"/>
                  </a:lnTo>
                  <a:lnTo>
                    <a:pt x="112" y="112"/>
                  </a:lnTo>
                  <a:lnTo>
                    <a:pt x="104" y="152"/>
                  </a:lnTo>
                  <a:lnTo>
                    <a:pt x="80" y="160"/>
                  </a:lnTo>
                  <a:lnTo>
                    <a:pt x="72" y="208"/>
                  </a:lnTo>
                  <a:lnTo>
                    <a:pt x="56" y="224"/>
                  </a:lnTo>
                  <a:lnTo>
                    <a:pt x="32" y="240"/>
                  </a:lnTo>
                  <a:lnTo>
                    <a:pt x="0" y="248"/>
                  </a:lnTo>
                  <a:lnTo>
                    <a:pt x="0" y="264"/>
                  </a:lnTo>
                  <a:lnTo>
                    <a:pt x="8" y="272"/>
                  </a:lnTo>
                  <a:lnTo>
                    <a:pt x="8" y="280"/>
                  </a:lnTo>
                  <a:lnTo>
                    <a:pt x="0" y="288"/>
                  </a:lnTo>
                  <a:lnTo>
                    <a:pt x="8" y="296"/>
                  </a:lnTo>
                  <a:lnTo>
                    <a:pt x="24" y="296"/>
                  </a:lnTo>
                  <a:lnTo>
                    <a:pt x="32" y="312"/>
                  </a:lnTo>
                  <a:lnTo>
                    <a:pt x="48" y="312"/>
                  </a:lnTo>
                  <a:lnTo>
                    <a:pt x="72" y="312"/>
                  </a:lnTo>
                  <a:lnTo>
                    <a:pt x="80" y="320"/>
                  </a:lnTo>
                  <a:lnTo>
                    <a:pt x="64" y="344"/>
                  </a:lnTo>
                  <a:lnTo>
                    <a:pt x="64" y="360"/>
                  </a:lnTo>
                  <a:lnTo>
                    <a:pt x="56" y="368"/>
                  </a:lnTo>
                  <a:lnTo>
                    <a:pt x="64" y="384"/>
                  </a:lnTo>
                  <a:lnTo>
                    <a:pt x="88" y="392"/>
                  </a:lnTo>
                  <a:lnTo>
                    <a:pt x="80" y="400"/>
                  </a:lnTo>
                  <a:lnTo>
                    <a:pt x="88" y="400"/>
                  </a:lnTo>
                  <a:lnTo>
                    <a:pt x="120" y="408"/>
                  </a:lnTo>
                  <a:lnTo>
                    <a:pt x="144" y="424"/>
                  </a:lnTo>
                  <a:lnTo>
                    <a:pt x="168" y="424"/>
                  </a:lnTo>
                  <a:lnTo>
                    <a:pt x="176" y="432"/>
                  </a:lnTo>
                  <a:lnTo>
                    <a:pt x="184" y="432"/>
                  </a:lnTo>
                  <a:lnTo>
                    <a:pt x="192" y="440"/>
                  </a:lnTo>
                  <a:lnTo>
                    <a:pt x="208" y="440"/>
                  </a:lnTo>
                  <a:lnTo>
                    <a:pt x="224" y="440"/>
                  </a:lnTo>
                  <a:lnTo>
                    <a:pt x="240" y="424"/>
                  </a:lnTo>
                  <a:lnTo>
                    <a:pt x="256" y="416"/>
                  </a:lnTo>
                  <a:lnTo>
                    <a:pt x="272" y="416"/>
                  </a:lnTo>
                  <a:lnTo>
                    <a:pt x="288" y="424"/>
                  </a:lnTo>
                  <a:lnTo>
                    <a:pt x="296" y="424"/>
                  </a:lnTo>
                  <a:lnTo>
                    <a:pt x="304" y="432"/>
                  </a:lnTo>
                  <a:lnTo>
                    <a:pt x="312" y="448"/>
                  </a:lnTo>
                  <a:lnTo>
                    <a:pt x="304" y="472"/>
                  </a:lnTo>
                  <a:lnTo>
                    <a:pt x="304" y="480"/>
                  </a:lnTo>
                  <a:lnTo>
                    <a:pt x="312" y="488"/>
                  </a:lnTo>
                  <a:lnTo>
                    <a:pt x="320" y="496"/>
                  </a:lnTo>
                  <a:lnTo>
                    <a:pt x="320" y="504"/>
                  </a:lnTo>
                  <a:lnTo>
                    <a:pt x="344" y="512"/>
                  </a:lnTo>
                  <a:lnTo>
                    <a:pt x="336" y="520"/>
                  </a:lnTo>
                  <a:lnTo>
                    <a:pt x="360" y="512"/>
                  </a:lnTo>
                  <a:lnTo>
                    <a:pt x="360" y="496"/>
                  </a:lnTo>
                  <a:lnTo>
                    <a:pt x="400" y="496"/>
                  </a:lnTo>
                  <a:lnTo>
                    <a:pt x="416" y="512"/>
                  </a:lnTo>
                  <a:lnTo>
                    <a:pt x="424" y="520"/>
                  </a:lnTo>
                  <a:lnTo>
                    <a:pt x="432" y="520"/>
                  </a:lnTo>
                  <a:lnTo>
                    <a:pt x="456" y="536"/>
                  </a:lnTo>
                  <a:lnTo>
                    <a:pt x="456" y="520"/>
                  </a:lnTo>
                  <a:lnTo>
                    <a:pt x="488" y="512"/>
                  </a:lnTo>
                  <a:lnTo>
                    <a:pt x="496" y="504"/>
                  </a:lnTo>
                  <a:lnTo>
                    <a:pt x="504" y="504"/>
                  </a:lnTo>
                  <a:lnTo>
                    <a:pt x="512" y="504"/>
                  </a:lnTo>
                  <a:lnTo>
                    <a:pt x="528" y="496"/>
                  </a:lnTo>
                  <a:lnTo>
                    <a:pt x="544" y="488"/>
                  </a:lnTo>
                  <a:lnTo>
                    <a:pt x="568" y="472"/>
                  </a:lnTo>
                  <a:lnTo>
                    <a:pt x="576" y="456"/>
                  </a:lnTo>
                  <a:lnTo>
                    <a:pt x="584" y="440"/>
                  </a:lnTo>
                  <a:lnTo>
                    <a:pt x="600" y="416"/>
                  </a:lnTo>
                  <a:lnTo>
                    <a:pt x="600" y="400"/>
                  </a:lnTo>
                  <a:lnTo>
                    <a:pt x="592" y="392"/>
                  </a:lnTo>
                  <a:lnTo>
                    <a:pt x="600" y="384"/>
                  </a:lnTo>
                  <a:lnTo>
                    <a:pt x="592" y="368"/>
                  </a:lnTo>
                  <a:lnTo>
                    <a:pt x="576" y="328"/>
                  </a:lnTo>
                  <a:lnTo>
                    <a:pt x="576" y="320"/>
                  </a:lnTo>
                  <a:lnTo>
                    <a:pt x="592" y="304"/>
                  </a:lnTo>
                  <a:lnTo>
                    <a:pt x="608" y="296"/>
                  </a:lnTo>
                  <a:lnTo>
                    <a:pt x="608" y="288"/>
                  </a:lnTo>
                  <a:lnTo>
                    <a:pt x="584" y="288"/>
                  </a:lnTo>
                  <a:lnTo>
                    <a:pt x="576" y="288"/>
                  </a:lnTo>
                  <a:lnTo>
                    <a:pt x="568" y="288"/>
                  </a:lnTo>
                  <a:lnTo>
                    <a:pt x="560" y="272"/>
                  </a:lnTo>
                  <a:lnTo>
                    <a:pt x="552" y="264"/>
                  </a:lnTo>
                  <a:lnTo>
                    <a:pt x="568" y="256"/>
                  </a:lnTo>
                  <a:lnTo>
                    <a:pt x="584" y="248"/>
                  </a:lnTo>
                  <a:lnTo>
                    <a:pt x="600" y="232"/>
                  </a:lnTo>
                  <a:lnTo>
                    <a:pt x="608" y="232"/>
                  </a:lnTo>
                  <a:lnTo>
                    <a:pt x="600" y="248"/>
                  </a:lnTo>
                  <a:lnTo>
                    <a:pt x="608" y="256"/>
                  </a:lnTo>
                  <a:lnTo>
                    <a:pt x="616" y="256"/>
                  </a:lnTo>
                  <a:lnTo>
                    <a:pt x="640" y="248"/>
                  </a:lnTo>
                  <a:lnTo>
                    <a:pt x="656" y="256"/>
                  </a:lnTo>
                  <a:lnTo>
                    <a:pt x="664" y="272"/>
                  </a:lnTo>
                  <a:lnTo>
                    <a:pt x="664" y="280"/>
                  </a:lnTo>
                  <a:lnTo>
                    <a:pt x="664" y="304"/>
                  </a:lnTo>
                  <a:lnTo>
                    <a:pt x="656" y="328"/>
                  </a:lnTo>
                  <a:lnTo>
                    <a:pt x="672" y="328"/>
                  </a:lnTo>
                  <a:lnTo>
                    <a:pt x="688" y="320"/>
                  </a:lnTo>
                  <a:lnTo>
                    <a:pt x="696" y="312"/>
                  </a:lnTo>
                  <a:lnTo>
                    <a:pt x="704" y="304"/>
                  </a:lnTo>
                  <a:lnTo>
                    <a:pt x="688" y="272"/>
                  </a:lnTo>
                  <a:lnTo>
                    <a:pt x="688" y="264"/>
                  </a:lnTo>
                  <a:lnTo>
                    <a:pt x="688" y="248"/>
                  </a:lnTo>
                  <a:lnTo>
                    <a:pt x="688" y="240"/>
                  </a:lnTo>
                  <a:lnTo>
                    <a:pt x="680" y="224"/>
                  </a:lnTo>
                  <a:lnTo>
                    <a:pt x="688" y="216"/>
                  </a:lnTo>
                  <a:lnTo>
                    <a:pt x="704" y="200"/>
                  </a:lnTo>
                  <a:lnTo>
                    <a:pt x="720" y="200"/>
                  </a:lnTo>
                  <a:lnTo>
                    <a:pt x="728" y="160"/>
                  </a:lnTo>
                  <a:lnTo>
                    <a:pt x="744" y="15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58" name="Freeform 683"/>
            <p:cNvSpPr/>
            <p:nvPr/>
          </p:nvSpPr>
          <p:spPr>
            <a:xfrm>
              <a:off x="3976" y="999"/>
              <a:ext cx="489" cy="244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59" name="Freeform 567"/>
            <p:cNvSpPr/>
            <p:nvPr/>
          </p:nvSpPr>
          <p:spPr>
            <a:xfrm>
              <a:off x="3849" y="1801"/>
              <a:ext cx="29" cy="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60" name="Freeform 622"/>
            <p:cNvSpPr/>
            <p:nvPr/>
          </p:nvSpPr>
          <p:spPr>
            <a:xfrm>
              <a:off x="3555" y="1332"/>
              <a:ext cx="254" cy="234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8" h="192">
                  <a:moveTo>
                    <a:pt x="112" y="184"/>
                  </a:moveTo>
                  <a:lnTo>
                    <a:pt x="128" y="176"/>
                  </a:lnTo>
                  <a:lnTo>
                    <a:pt x="120" y="160"/>
                  </a:lnTo>
                  <a:lnTo>
                    <a:pt x="112" y="144"/>
                  </a:lnTo>
                  <a:lnTo>
                    <a:pt x="120" y="136"/>
                  </a:lnTo>
                  <a:lnTo>
                    <a:pt x="136" y="136"/>
                  </a:lnTo>
                  <a:lnTo>
                    <a:pt x="160" y="96"/>
                  </a:lnTo>
                  <a:lnTo>
                    <a:pt x="168" y="80"/>
                  </a:lnTo>
                  <a:lnTo>
                    <a:pt x="176" y="64"/>
                  </a:lnTo>
                  <a:lnTo>
                    <a:pt x="168" y="56"/>
                  </a:lnTo>
                  <a:lnTo>
                    <a:pt x="168" y="3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52" y="0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0" y="40"/>
                  </a:lnTo>
                  <a:lnTo>
                    <a:pt x="112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80" y="80"/>
                  </a:lnTo>
                  <a:lnTo>
                    <a:pt x="72" y="88"/>
                  </a:lnTo>
                  <a:lnTo>
                    <a:pt x="56" y="112"/>
                  </a:lnTo>
                  <a:lnTo>
                    <a:pt x="32" y="112"/>
                  </a:lnTo>
                  <a:lnTo>
                    <a:pt x="16" y="104"/>
                  </a:lnTo>
                  <a:lnTo>
                    <a:pt x="0" y="104"/>
                  </a:lnTo>
                  <a:lnTo>
                    <a:pt x="8" y="112"/>
                  </a:lnTo>
                  <a:lnTo>
                    <a:pt x="24" y="128"/>
                  </a:lnTo>
                  <a:lnTo>
                    <a:pt x="24" y="136"/>
                  </a:lnTo>
                  <a:lnTo>
                    <a:pt x="32" y="152"/>
                  </a:lnTo>
                  <a:lnTo>
                    <a:pt x="8" y="160"/>
                  </a:lnTo>
                  <a:lnTo>
                    <a:pt x="8" y="176"/>
                  </a:lnTo>
                  <a:lnTo>
                    <a:pt x="32" y="168"/>
                  </a:lnTo>
                  <a:lnTo>
                    <a:pt x="72" y="168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112" y="18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61" name="Freeform 626"/>
            <p:cNvSpPr/>
            <p:nvPr/>
          </p:nvSpPr>
          <p:spPr>
            <a:xfrm>
              <a:off x="3663" y="1351"/>
              <a:ext cx="450" cy="47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62" name="Freeform 631"/>
            <p:cNvSpPr/>
            <p:nvPr/>
          </p:nvSpPr>
          <p:spPr>
            <a:xfrm>
              <a:off x="3966" y="1527"/>
              <a:ext cx="78" cy="6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63" name="Freeform 684"/>
            <p:cNvSpPr/>
            <p:nvPr/>
          </p:nvSpPr>
          <p:spPr>
            <a:xfrm>
              <a:off x="3849" y="1459"/>
              <a:ext cx="127" cy="5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64" name="Freeform 685"/>
            <p:cNvSpPr/>
            <p:nvPr/>
          </p:nvSpPr>
          <p:spPr>
            <a:xfrm>
              <a:off x="3976" y="999"/>
              <a:ext cx="489" cy="244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65" name="Freeform 686"/>
            <p:cNvSpPr/>
            <p:nvPr/>
          </p:nvSpPr>
          <p:spPr>
            <a:xfrm>
              <a:off x="2928" y="411"/>
              <a:ext cx="167" cy="3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36" h="296">
                  <a:moveTo>
                    <a:pt x="136" y="216"/>
                  </a:moveTo>
                  <a:lnTo>
                    <a:pt x="128" y="216"/>
                  </a:lnTo>
                  <a:lnTo>
                    <a:pt x="120" y="208"/>
                  </a:lnTo>
                  <a:lnTo>
                    <a:pt x="128" y="184"/>
                  </a:lnTo>
                  <a:lnTo>
                    <a:pt x="120" y="176"/>
                  </a:lnTo>
                  <a:lnTo>
                    <a:pt x="120" y="168"/>
                  </a:lnTo>
                  <a:lnTo>
                    <a:pt x="120" y="160"/>
                  </a:lnTo>
                  <a:lnTo>
                    <a:pt x="112" y="152"/>
                  </a:lnTo>
                  <a:lnTo>
                    <a:pt x="120" y="144"/>
                  </a:lnTo>
                  <a:lnTo>
                    <a:pt x="112" y="104"/>
                  </a:lnTo>
                  <a:lnTo>
                    <a:pt x="120" y="80"/>
                  </a:lnTo>
                  <a:lnTo>
                    <a:pt x="112" y="64"/>
                  </a:lnTo>
                  <a:lnTo>
                    <a:pt x="104" y="56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12" y="24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72" y="8"/>
                  </a:lnTo>
                  <a:lnTo>
                    <a:pt x="64" y="32"/>
                  </a:lnTo>
                  <a:lnTo>
                    <a:pt x="48" y="40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0" y="112"/>
                  </a:lnTo>
                  <a:lnTo>
                    <a:pt x="40" y="120"/>
                  </a:lnTo>
                  <a:lnTo>
                    <a:pt x="40" y="136"/>
                  </a:lnTo>
                  <a:lnTo>
                    <a:pt x="40" y="144"/>
                  </a:lnTo>
                  <a:lnTo>
                    <a:pt x="48" y="144"/>
                  </a:lnTo>
                  <a:lnTo>
                    <a:pt x="56" y="160"/>
                  </a:lnTo>
                  <a:lnTo>
                    <a:pt x="40" y="192"/>
                  </a:lnTo>
                  <a:lnTo>
                    <a:pt x="16" y="208"/>
                  </a:lnTo>
                  <a:lnTo>
                    <a:pt x="8" y="232"/>
                  </a:lnTo>
                  <a:lnTo>
                    <a:pt x="8" y="264"/>
                  </a:lnTo>
                  <a:lnTo>
                    <a:pt x="16" y="280"/>
                  </a:lnTo>
                  <a:lnTo>
                    <a:pt x="24" y="288"/>
                  </a:lnTo>
                  <a:lnTo>
                    <a:pt x="32" y="296"/>
                  </a:lnTo>
                  <a:lnTo>
                    <a:pt x="48" y="296"/>
                  </a:lnTo>
                  <a:lnTo>
                    <a:pt x="80" y="288"/>
                  </a:lnTo>
                  <a:lnTo>
                    <a:pt x="88" y="288"/>
                  </a:lnTo>
                  <a:lnTo>
                    <a:pt x="136" y="232"/>
                  </a:lnTo>
                  <a:lnTo>
                    <a:pt x="136" y="2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66" name="Freeform 687"/>
            <p:cNvSpPr/>
            <p:nvPr/>
          </p:nvSpPr>
          <p:spPr>
            <a:xfrm>
              <a:off x="3105" y="989"/>
              <a:ext cx="9" cy="1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" h="8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67" name="Freeform 689"/>
            <p:cNvSpPr/>
            <p:nvPr/>
          </p:nvSpPr>
          <p:spPr>
            <a:xfrm>
              <a:off x="3398" y="1322"/>
              <a:ext cx="49" cy="1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" h="8">
                  <a:moveTo>
                    <a:pt x="8" y="8"/>
                  </a:moveTo>
                  <a:lnTo>
                    <a:pt x="24" y="8"/>
                  </a:lnTo>
                  <a:lnTo>
                    <a:pt x="4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68" name="Freeform 690"/>
            <p:cNvSpPr/>
            <p:nvPr/>
          </p:nvSpPr>
          <p:spPr>
            <a:xfrm>
              <a:off x="3330" y="911"/>
              <a:ext cx="636" cy="4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20" h="368">
                  <a:moveTo>
                    <a:pt x="360" y="320"/>
                  </a:moveTo>
                  <a:lnTo>
                    <a:pt x="352" y="312"/>
                  </a:lnTo>
                  <a:lnTo>
                    <a:pt x="352" y="296"/>
                  </a:lnTo>
                  <a:lnTo>
                    <a:pt x="384" y="288"/>
                  </a:lnTo>
                  <a:lnTo>
                    <a:pt x="408" y="272"/>
                  </a:lnTo>
                  <a:lnTo>
                    <a:pt x="424" y="256"/>
                  </a:lnTo>
                  <a:lnTo>
                    <a:pt x="432" y="208"/>
                  </a:lnTo>
                  <a:lnTo>
                    <a:pt x="456" y="200"/>
                  </a:lnTo>
                  <a:lnTo>
                    <a:pt x="464" y="160"/>
                  </a:lnTo>
                  <a:lnTo>
                    <a:pt x="496" y="168"/>
                  </a:lnTo>
                  <a:lnTo>
                    <a:pt x="504" y="144"/>
                  </a:lnTo>
                  <a:lnTo>
                    <a:pt x="520" y="136"/>
                  </a:lnTo>
                  <a:lnTo>
                    <a:pt x="520" y="120"/>
                  </a:lnTo>
                  <a:lnTo>
                    <a:pt x="488" y="112"/>
                  </a:lnTo>
                  <a:lnTo>
                    <a:pt x="456" y="96"/>
                  </a:lnTo>
                  <a:lnTo>
                    <a:pt x="416" y="96"/>
                  </a:lnTo>
                  <a:lnTo>
                    <a:pt x="400" y="56"/>
                  </a:lnTo>
                  <a:lnTo>
                    <a:pt x="384" y="24"/>
                  </a:lnTo>
                  <a:lnTo>
                    <a:pt x="368" y="24"/>
                  </a:lnTo>
                  <a:lnTo>
                    <a:pt x="328" y="40"/>
                  </a:lnTo>
                  <a:lnTo>
                    <a:pt x="296" y="0"/>
                  </a:lnTo>
                  <a:lnTo>
                    <a:pt x="248" y="16"/>
                  </a:lnTo>
                  <a:lnTo>
                    <a:pt x="200" y="32"/>
                  </a:lnTo>
                  <a:lnTo>
                    <a:pt x="184" y="64"/>
                  </a:lnTo>
                  <a:lnTo>
                    <a:pt x="192" y="96"/>
                  </a:lnTo>
                  <a:lnTo>
                    <a:pt x="160" y="96"/>
                  </a:lnTo>
                  <a:lnTo>
                    <a:pt x="136" y="96"/>
                  </a:lnTo>
                  <a:lnTo>
                    <a:pt x="112" y="96"/>
                  </a:lnTo>
                  <a:lnTo>
                    <a:pt x="88" y="80"/>
                  </a:lnTo>
                  <a:lnTo>
                    <a:pt x="56" y="88"/>
                  </a:lnTo>
                  <a:lnTo>
                    <a:pt x="16" y="104"/>
                  </a:lnTo>
                  <a:lnTo>
                    <a:pt x="0" y="136"/>
                  </a:lnTo>
                  <a:lnTo>
                    <a:pt x="16" y="152"/>
                  </a:lnTo>
                  <a:lnTo>
                    <a:pt x="24" y="168"/>
                  </a:lnTo>
                  <a:lnTo>
                    <a:pt x="56" y="168"/>
                  </a:lnTo>
                  <a:lnTo>
                    <a:pt x="80" y="168"/>
                  </a:lnTo>
                  <a:lnTo>
                    <a:pt x="104" y="200"/>
                  </a:lnTo>
                  <a:lnTo>
                    <a:pt x="80" y="200"/>
                  </a:lnTo>
                  <a:lnTo>
                    <a:pt x="64" y="200"/>
                  </a:lnTo>
                  <a:lnTo>
                    <a:pt x="56" y="208"/>
                  </a:lnTo>
                  <a:lnTo>
                    <a:pt x="64" y="240"/>
                  </a:lnTo>
                  <a:lnTo>
                    <a:pt x="80" y="256"/>
                  </a:lnTo>
                  <a:lnTo>
                    <a:pt x="80" y="288"/>
                  </a:lnTo>
                  <a:lnTo>
                    <a:pt x="96" y="304"/>
                  </a:lnTo>
                  <a:lnTo>
                    <a:pt x="96" y="336"/>
                  </a:lnTo>
                  <a:lnTo>
                    <a:pt x="96" y="328"/>
                  </a:lnTo>
                  <a:lnTo>
                    <a:pt x="120" y="320"/>
                  </a:lnTo>
                  <a:lnTo>
                    <a:pt x="136" y="320"/>
                  </a:lnTo>
                  <a:lnTo>
                    <a:pt x="152" y="328"/>
                  </a:lnTo>
                  <a:lnTo>
                    <a:pt x="168" y="344"/>
                  </a:lnTo>
                  <a:lnTo>
                    <a:pt x="184" y="344"/>
                  </a:lnTo>
                  <a:lnTo>
                    <a:pt x="184" y="360"/>
                  </a:lnTo>
                  <a:lnTo>
                    <a:pt x="192" y="360"/>
                  </a:lnTo>
                  <a:lnTo>
                    <a:pt x="208" y="368"/>
                  </a:lnTo>
                  <a:lnTo>
                    <a:pt x="216" y="360"/>
                  </a:lnTo>
                  <a:lnTo>
                    <a:pt x="232" y="352"/>
                  </a:lnTo>
                  <a:lnTo>
                    <a:pt x="240" y="328"/>
                  </a:lnTo>
                  <a:lnTo>
                    <a:pt x="256" y="336"/>
                  </a:lnTo>
                  <a:lnTo>
                    <a:pt x="264" y="336"/>
                  </a:lnTo>
                  <a:lnTo>
                    <a:pt x="272" y="344"/>
                  </a:lnTo>
                  <a:lnTo>
                    <a:pt x="288" y="336"/>
                  </a:lnTo>
                  <a:lnTo>
                    <a:pt x="296" y="328"/>
                  </a:lnTo>
                  <a:lnTo>
                    <a:pt x="312" y="320"/>
                  </a:lnTo>
                  <a:lnTo>
                    <a:pt x="320" y="336"/>
                  </a:lnTo>
                  <a:lnTo>
                    <a:pt x="328" y="336"/>
                  </a:lnTo>
                  <a:lnTo>
                    <a:pt x="344" y="328"/>
                  </a:lnTo>
                  <a:lnTo>
                    <a:pt x="352" y="328"/>
                  </a:lnTo>
                  <a:lnTo>
                    <a:pt x="352" y="336"/>
                  </a:lnTo>
                  <a:lnTo>
                    <a:pt x="360" y="328"/>
                  </a:lnTo>
                  <a:lnTo>
                    <a:pt x="360" y="32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69" name="Freeform 691"/>
            <p:cNvSpPr/>
            <p:nvPr/>
          </p:nvSpPr>
          <p:spPr>
            <a:xfrm>
              <a:off x="3369" y="1312"/>
              <a:ext cx="19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70" name="Freeform 692"/>
            <p:cNvSpPr/>
            <p:nvPr/>
          </p:nvSpPr>
          <p:spPr>
            <a:xfrm>
              <a:off x="2860" y="1077"/>
              <a:ext cx="1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0" y="0"/>
                </a:cxn>
              </a:cxnLst>
              <a:rect l="0" t="0" r="0" b="0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71" name="Freeform 693"/>
            <p:cNvSpPr/>
            <p:nvPr/>
          </p:nvSpPr>
          <p:spPr>
            <a:xfrm>
              <a:off x="3369" y="1312"/>
              <a:ext cx="19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72" name="Rectangle 694"/>
            <p:cNvSpPr/>
            <p:nvPr/>
          </p:nvSpPr>
          <p:spPr>
            <a:xfrm>
              <a:off x="2860" y="1077"/>
              <a:ext cx="10" cy="0"/>
            </a:xfrm>
            <a:prstGeom prst="rect">
              <a:avLst/>
            </a:prstGeom>
            <a:grp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>
              <a:defPPr/>
            </a:lstStyle>
            <a:p>
              <a:pPr algn="ctr">
                <a:spcBef>
                  <a:spcPct val="50000"/>
                </a:spcBef>
              </a:pPr>
              <a:endParaRPr lang="en-US" altLang="x-none" sz="1350">
                <a:solidFill>
                  <a:srgbClr val="4D4D4D"/>
                </a:solidFill>
                <a:latin typeface="Arial" panose="020B0604020202090204" pitchFamily="34" charset="0"/>
                <a:ea typeface="MS PGothic" panose="020B0600070205080204" pitchFamily="2" charset="-128"/>
              </a:endParaRPr>
            </a:p>
          </p:txBody>
        </p:sp>
        <p:sp>
          <p:nvSpPr>
            <p:cNvPr id="173" name="Freeform 695"/>
            <p:cNvSpPr/>
            <p:nvPr/>
          </p:nvSpPr>
          <p:spPr>
            <a:xfrm>
              <a:off x="2752" y="1077"/>
              <a:ext cx="118" cy="4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40">
                  <a:moveTo>
                    <a:pt x="96" y="24"/>
                  </a:moveTo>
                  <a:lnTo>
                    <a:pt x="96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72" y="40"/>
                  </a:lnTo>
                  <a:lnTo>
                    <a:pt x="88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74" name="Freeform 696"/>
            <p:cNvSpPr/>
            <p:nvPr/>
          </p:nvSpPr>
          <p:spPr>
            <a:xfrm>
              <a:off x="2536" y="1018"/>
              <a:ext cx="197" cy="20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1" h="168">
                  <a:moveTo>
                    <a:pt x="145" y="120"/>
                  </a:moveTo>
                  <a:lnTo>
                    <a:pt x="153" y="112"/>
                  </a:lnTo>
                  <a:lnTo>
                    <a:pt x="153" y="104"/>
                  </a:lnTo>
                  <a:lnTo>
                    <a:pt x="145" y="96"/>
                  </a:lnTo>
                  <a:lnTo>
                    <a:pt x="137" y="96"/>
                  </a:lnTo>
                  <a:lnTo>
                    <a:pt x="137" y="88"/>
                  </a:lnTo>
                  <a:lnTo>
                    <a:pt x="153" y="72"/>
                  </a:lnTo>
                  <a:lnTo>
                    <a:pt x="153" y="56"/>
                  </a:lnTo>
                  <a:lnTo>
                    <a:pt x="161" y="48"/>
                  </a:lnTo>
                  <a:lnTo>
                    <a:pt x="153" y="40"/>
                  </a:lnTo>
                  <a:lnTo>
                    <a:pt x="145" y="40"/>
                  </a:lnTo>
                  <a:lnTo>
                    <a:pt x="128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8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40"/>
                  </a:lnTo>
                  <a:lnTo>
                    <a:pt x="48" y="40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32" y="80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8" y="104"/>
                  </a:lnTo>
                  <a:lnTo>
                    <a:pt x="48" y="120"/>
                  </a:lnTo>
                  <a:lnTo>
                    <a:pt x="40" y="152"/>
                  </a:lnTo>
                  <a:lnTo>
                    <a:pt x="48" y="160"/>
                  </a:lnTo>
                  <a:lnTo>
                    <a:pt x="56" y="160"/>
                  </a:lnTo>
                  <a:lnTo>
                    <a:pt x="72" y="160"/>
                  </a:lnTo>
                  <a:lnTo>
                    <a:pt x="80" y="160"/>
                  </a:lnTo>
                  <a:lnTo>
                    <a:pt x="88" y="168"/>
                  </a:lnTo>
                  <a:lnTo>
                    <a:pt x="96" y="168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128" y="152"/>
                  </a:lnTo>
                  <a:lnTo>
                    <a:pt x="153" y="136"/>
                  </a:lnTo>
                  <a:lnTo>
                    <a:pt x="161" y="136"/>
                  </a:lnTo>
                  <a:lnTo>
                    <a:pt x="153" y="128"/>
                  </a:lnTo>
                  <a:lnTo>
                    <a:pt x="145" y="12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75" name="Freeform 697"/>
            <p:cNvSpPr/>
            <p:nvPr/>
          </p:nvSpPr>
          <p:spPr>
            <a:xfrm>
              <a:off x="2713" y="1126"/>
              <a:ext cx="186" cy="176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76" name="Freeform 698"/>
            <p:cNvSpPr/>
            <p:nvPr/>
          </p:nvSpPr>
          <p:spPr>
            <a:xfrm>
              <a:off x="2692" y="920"/>
              <a:ext cx="148" cy="18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0" h="152">
                  <a:moveTo>
                    <a:pt x="25" y="40"/>
                  </a:moveTo>
                  <a:lnTo>
                    <a:pt x="17" y="48"/>
                  </a:lnTo>
                  <a:lnTo>
                    <a:pt x="17" y="64"/>
                  </a:lnTo>
                  <a:lnTo>
                    <a:pt x="9" y="72"/>
                  </a:lnTo>
                  <a:lnTo>
                    <a:pt x="9" y="80"/>
                  </a:lnTo>
                  <a:lnTo>
                    <a:pt x="9" y="88"/>
                  </a:lnTo>
                  <a:lnTo>
                    <a:pt x="9" y="96"/>
                  </a:lnTo>
                  <a:lnTo>
                    <a:pt x="9" y="104"/>
                  </a:lnTo>
                  <a:lnTo>
                    <a:pt x="0" y="112"/>
                  </a:lnTo>
                  <a:lnTo>
                    <a:pt x="17" y="120"/>
                  </a:lnTo>
                  <a:lnTo>
                    <a:pt x="25" y="120"/>
                  </a:lnTo>
                  <a:lnTo>
                    <a:pt x="33" y="128"/>
                  </a:lnTo>
                  <a:lnTo>
                    <a:pt x="25" y="136"/>
                  </a:lnTo>
                  <a:lnTo>
                    <a:pt x="25" y="152"/>
                  </a:lnTo>
                  <a:lnTo>
                    <a:pt x="33" y="152"/>
                  </a:lnTo>
                  <a:lnTo>
                    <a:pt x="41" y="152"/>
                  </a:lnTo>
                  <a:lnTo>
                    <a:pt x="49" y="152"/>
                  </a:lnTo>
                  <a:lnTo>
                    <a:pt x="57" y="152"/>
                  </a:lnTo>
                  <a:lnTo>
                    <a:pt x="65" y="152"/>
                  </a:lnTo>
                  <a:lnTo>
                    <a:pt x="73" y="152"/>
                  </a:lnTo>
                  <a:lnTo>
                    <a:pt x="89" y="152"/>
                  </a:lnTo>
                  <a:lnTo>
                    <a:pt x="97" y="152"/>
                  </a:lnTo>
                  <a:lnTo>
                    <a:pt x="97" y="144"/>
                  </a:lnTo>
                  <a:lnTo>
                    <a:pt x="97" y="136"/>
                  </a:lnTo>
                  <a:lnTo>
                    <a:pt x="105" y="136"/>
                  </a:lnTo>
                  <a:lnTo>
                    <a:pt x="105" y="128"/>
                  </a:lnTo>
                  <a:lnTo>
                    <a:pt x="97" y="112"/>
                  </a:lnTo>
                  <a:lnTo>
                    <a:pt x="89" y="104"/>
                  </a:lnTo>
                  <a:lnTo>
                    <a:pt x="81" y="104"/>
                  </a:lnTo>
                  <a:lnTo>
                    <a:pt x="89" y="96"/>
                  </a:lnTo>
                  <a:lnTo>
                    <a:pt x="97" y="96"/>
                  </a:lnTo>
                  <a:lnTo>
                    <a:pt x="105" y="88"/>
                  </a:lnTo>
                  <a:lnTo>
                    <a:pt x="113" y="88"/>
                  </a:lnTo>
                  <a:lnTo>
                    <a:pt x="121" y="88"/>
                  </a:lnTo>
                  <a:lnTo>
                    <a:pt x="121" y="72"/>
                  </a:lnTo>
                  <a:lnTo>
                    <a:pt x="113" y="56"/>
                  </a:lnTo>
                  <a:lnTo>
                    <a:pt x="113" y="48"/>
                  </a:lnTo>
                  <a:lnTo>
                    <a:pt x="113" y="40"/>
                  </a:lnTo>
                  <a:lnTo>
                    <a:pt x="113" y="32"/>
                  </a:lnTo>
                  <a:lnTo>
                    <a:pt x="113" y="24"/>
                  </a:lnTo>
                  <a:lnTo>
                    <a:pt x="97" y="16"/>
                  </a:lnTo>
                  <a:lnTo>
                    <a:pt x="81" y="24"/>
                  </a:lnTo>
                  <a:lnTo>
                    <a:pt x="73" y="16"/>
                  </a:lnTo>
                  <a:lnTo>
                    <a:pt x="73" y="8"/>
                  </a:lnTo>
                  <a:lnTo>
                    <a:pt x="57" y="8"/>
                  </a:lnTo>
                  <a:lnTo>
                    <a:pt x="49" y="0"/>
                  </a:lnTo>
                  <a:lnTo>
                    <a:pt x="49" y="8"/>
                  </a:lnTo>
                  <a:lnTo>
                    <a:pt x="41" y="24"/>
                  </a:lnTo>
                  <a:lnTo>
                    <a:pt x="41" y="32"/>
                  </a:lnTo>
                  <a:lnTo>
                    <a:pt x="33" y="32"/>
                  </a:lnTo>
                  <a:lnTo>
                    <a:pt x="25" y="32"/>
                  </a:lnTo>
                  <a:lnTo>
                    <a:pt x="25" y="4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77" name="Freeform 699"/>
            <p:cNvSpPr/>
            <p:nvPr/>
          </p:nvSpPr>
          <p:spPr>
            <a:xfrm>
              <a:off x="2663" y="960"/>
              <a:ext cx="60" cy="6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78" name="Freeform 700"/>
            <p:cNvSpPr/>
            <p:nvPr/>
          </p:nvSpPr>
          <p:spPr>
            <a:xfrm>
              <a:off x="2713" y="1126"/>
              <a:ext cx="186" cy="176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79" name="Freeform 701"/>
            <p:cNvSpPr/>
            <p:nvPr/>
          </p:nvSpPr>
          <p:spPr>
            <a:xfrm>
              <a:off x="2663" y="960"/>
              <a:ext cx="60" cy="6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80" name="Freeform 702"/>
            <p:cNvSpPr/>
            <p:nvPr/>
          </p:nvSpPr>
          <p:spPr>
            <a:xfrm>
              <a:off x="2919" y="1234"/>
              <a:ext cx="97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81" name="Freeform 703"/>
            <p:cNvSpPr/>
            <p:nvPr/>
          </p:nvSpPr>
          <p:spPr>
            <a:xfrm>
              <a:off x="2682" y="353"/>
              <a:ext cx="403" cy="47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29" h="392">
                  <a:moveTo>
                    <a:pt x="89" y="352"/>
                  </a:moveTo>
                  <a:lnTo>
                    <a:pt x="97" y="344"/>
                  </a:lnTo>
                  <a:lnTo>
                    <a:pt x="97" y="328"/>
                  </a:lnTo>
                  <a:lnTo>
                    <a:pt x="97" y="320"/>
                  </a:lnTo>
                  <a:lnTo>
                    <a:pt x="105" y="312"/>
                  </a:lnTo>
                  <a:lnTo>
                    <a:pt x="97" y="304"/>
                  </a:lnTo>
                  <a:lnTo>
                    <a:pt x="89" y="280"/>
                  </a:lnTo>
                  <a:lnTo>
                    <a:pt x="97" y="264"/>
                  </a:lnTo>
                  <a:lnTo>
                    <a:pt x="97" y="248"/>
                  </a:lnTo>
                  <a:lnTo>
                    <a:pt x="105" y="240"/>
                  </a:lnTo>
                  <a:lnTo>
                    <a:pt x="121" y="240"/>
                  </a:lnTo>
                  <a:lnTo>
                    <a:pt x="121" y="224"/>
                  </a:lnTo>
                  <a:lnTo>
                    <a:pt x="113" y="216"/>
                  </a:lnTo>
                  <a:lnTo>
                    <a:pt x="121" y="200"/>
                  </a:lnTo>
                  <a:lnTo>
                    <a:pt x="129" y="176"/>
                  </a:lnTo>
                  <a:lnTo>
                    <a:pt x="137" y="176"/>
                  </a:lnTo>
                  <a:lnTo>
                    <a:pt x="145" y="152"/>
                  </a:lnTo>
                  <a:lnTo>
                    <a:pt x="153" y="144"/>
                  </a:lnTo>
                  <a:lnTo>
                    <a:pt x="145" y="128"/>
                  </a:lnTo>
                  <a:lnTo>
                    <a:pt x="153" y="120"/>
                  </a:lnTo>
                  <a:lnTo>
                    <a:pt x="161" y="112"/>
                  </a:lnTo>
                  <a:lnTo>
                    <a:pt x="169" y="112"/>
                  </a:lnTo>
                  <a:lnTo>
                    <a:pt x="177" y="96"/>
                  </a:lnTo>
                  <a:lnTo>
                    <a:pt x="185" y="96"/>
                  </a:lnTo>
                  <a:lnTo>
                    <a:pt x="193" y="96"/>
                  </a:lnTo>
                  <a:lnTo>
                    <a:pt x="193" y="88"/>
                  </a:lnTo>
                  <a:lnTo>
                    <a:pt x="201" y="80"/>
                  </a:lnTo>
                  <a:lnTo>
                    <a:pt x="209" y="80"/>
                  </a:lnTo>
                  <a:lnTo>
                    <a:pt x="209" y="72"/>
                  </a:lnTo>
                  <a:lnTo>
                    <a:pt x="217" y="80"/>
                  </a:lnTo>
                  <a:lnTo>
                    <a:pt x="225" y="88"/>
                  </a:lnTo>
                  <a:lnTo>
                    <a:pt x="233" y="88"/>
                  </a:lnTo>
                  <a:lnTo>
                    <a:pt x="249" y="88"/>
                  </a:lnTo>
                  <a:lnTo>
                    <a:pt x="265" y="80"/>
                  </a:lnTo>
                  <a:lnTo>
                    <a:pt x="273" y="56"/>
                  </a:lnTo>
                  <a:lnTo>
                    <a:pt x="281" y="48"/>
                  </a:lnTo>
                  <a:lnTo>
                    <a:pt x="297" y="48"/>
                  </a:lnTo>
                  <a:lnTo>
                    <a:pt x="313" y="56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21" y="64"/>
                  </a:lnTo>
                  <a:lnTo>
                    <a:pt x="329" y="56"/>
                  </a:lnTo>
                  <a:lnTo>
                    <a:pt x="321" y="48"/>
                  </a:lnTo>
                  <a:lnTo>
                    <a:pt x="321" y="40"/>
                  </a:lnTo>
                  <a:lnTo>
                    <a:pt x="329" y="24"/>
                  </a:lnTo>
                  <a:lnTo>
                    <a:pt x="321" y="16"/>
                  </a:lnTo>
                  <a:lnTo>
                    <a:pt x="305" y="0"/>
                  </a:lnTo>
                  <a:lnTo>
                    <a:pt x="289" y="16"/>
                  </a:lnTo>
                  <a:lnTo>
                    <a:pt x="273" y="8"/>
                  </a:lnTo>
                  <a:lnTo>
                    <a:pt x="265" y="8"/>
                  </a:lnTo>
                  <a:lnTo>
                    <a:pt x="249" y="8"/>
                  </a:lnTo>
                  <a:lnTo>
                    <a:pt x="233" y="24"/>
                  </a:lnTo>
                  <a:lnTo>
                    <a:pt x="225" y="24"/>
                  </a:lnTo>
                  <a:lnTo>
                    <a:pt x="217" y="24"/>
                  </a:lnTo>
                  <a:lnTo>
                    <a:pt x="209" y="32"/>
                  </a:lnTo>
                  <a:lnTo>
                    <a:pt x="201" y="32"/>
                  </a:lnTo>
                  <a:lnTo>
                    <a:pt x="193" y="56"/>
                  </a:lnTo>
                  <a:lnTo>
                    <a:pt x="169" y="56"/>
                  </a:lnTo>
                  <a:lnTo>
                    <a:pt x="161" y="80"/>
                  </a:lnTo>
                  <a:lnTo>
                    <a:pt x="161" y="88"/>
                  </a:lnTo>
                  <a:lnTo>
                    <a:pt x="145" y="88"/>
                  </a:lnTo>
                  <a:lnTo>
                    <a:pt x="129" y="112"/>
                  </a:lnTo>
                  <a:lnTo>
                    <a:pt x="129" y="128"/>
                  </a:lnTo>
                  <a:lnTo>
                    <a:pt x="113" y="152"/>
                  </a:lnTo>
                  <a:lnTo>
                    <a:pt x="105" y="168"/>
                  </a:lnTo>
                  <a:lnTo>
                    <a:pt x="97" y="184"/>
                  </a:lnTo>
                  <a:lnTo>
                    <a:pt x="89" y="200"/>
                  </a:lnTo>
                  <a:lnTo>
                    <a:pt x="65" y="240"/>
                  </a:lnTo>
                  <a:lnTo>
                    <a:pt x="49" y="256"/>
                  </a:lnTo>
                  <a:lnTo>
                    <a:pt x="33" y="264"/>
                  </a:lnTo>
                  <a:lnTo>
                    <a:pt x="25" y="280"/>
                  </a:lnTo>
                  <a:lnTo>
                    <a:pt x="17" y="288"/>
                  </a:lnTo>
                  <a:lnTo>
                    <a:pt x="8" y="296"/>
                  </a:lnTo>
                  <a:lnTo>
                    <a:pt x="8" y="304"/>
                  </a:lnTo>
                  <a:lnTo>
                    <a:pt x="0" y="320"/>
                  </a:lnTo>
                  <a:lnTo>
                    <a:pt x="0" y="336"/>
                  </a:lnTo>
                  <a:lnTo>
                    <a:pt x="8" y="352"/>
                  </a:lnTo>
                  <a:lnTo>
                    <a:pt x="8" y="368"/>
                  </a:lnTo>
                  <a:lnTo>
                    <a:pt x="8" y="384"/>
                  </a:lnTo>
                  <a:lnTo>
                    <a:pt x="25" y="392"/>
                  </a:lnTo>
                  <a:lnTo>
                    <a:pt x="41" y="392"/>
                  </a:lnTo>
                  <a:lnTo>
                    <a:pt x="65" y="376"/>
                  </a:lnTo>
                  <a:lnTo>
                    <a:pt x="73" y="368"/>
                  </a:lnTo>
                  <a:lnTo>
                    <a:pt x="81" y="368"/>
                  </a:lnTo>
                  <a:lnTo>
                    <a:pt x="81" y="376"/>
                  </a:lnTo>
                  <a:lnTo>
                    <a:pt x="81" y="368"/>
                  </a:lnTo>
                  <a:lnTo>
                    <a:pt x="89" y="35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82" name="Freeform 704"/>
            <p:cNvSpPr/>
            <p:nvPr/>
          </p:nvSpPr>
          <p:spPr>
            <a:xfrm>
              <a:off x="2781" y="451"/>
              <a:ext cx="196" cy="46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0" h="376">
                  <a:moveTo>
                    <a:pt x="160" y="88"/>
                  </a:moveTo>
                  <a:lnTo>
                    <a:pt x="160" y="80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0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8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16"/>
                  </a:lnTo>
                  <a:lnTo>
                    <a:pt x="88" y="32"/>
                  </a:lnTo>
                  <a:lnTo>
                    <a:pt x="80" y="32"/>
                  </a:lnTo>
                  <a:lnTo>
                    <a:pt x="72" y="40"/>
                  </a:lnTo>
                  <a:lnTo>
                    <a:pt x="64" y="48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120"/>
                  </a:lnTo>
                  <a:lnTo>
                    <a:pt x="32" y="136"/>
                  </a:lnTo>
                  <a:lnTo>
                    <a:pt x="40" y="144"/>
                  </a:lnTo>
                  <a:lnTo>
                    <a:pt x="40" y="160"/>
                  </a:lnTo>
                  <a:lnTo>
                    <a:pt x="24" y="160"/>
                  </a:lnTo>
                  <a:lnTo>
                    <a:pt x="16" y="168"/>
                  </a:lnTo>
                  <a:lnTo>
                    <a:pt x="16" y="184"/>
                  </a:lnTo>
                  <a:lnTo>
                    <a:pt x="8" y="200"/>
                  </a:lnTo>
                  <a:lnTo>
                    <a:pt x="16" y="224"/>
                  </a:lnTo>
                  <a:lnTo>
                    <a:pt x="24" y="232"/>
                  </a:lnTo>
                  <a:lnTo>
                    <a:pt x="16" y="240"/>
                  </a:lnTo>
                  <a:lnTo>
                    <a:pt x="16" y="248"/>
                  </a:lnTo>
                  <a:lnTo>
                    <a:pt x="16" y="264"/>
                  </a:lnTo>
                  <a:lnTo>
                    <a:pt x="8" y="272"/>
                  </a:lnTo>
                  <a:lnTo>
                    <a:pt x="0" y="288"/>
                  </a:lnTo>
                  <a:lnTo>
                    <a:pt x="0" y="296"/>
                  </a:lnTo>
                  <a:lnTo>
                    <a:pt x="8" y="312"/>
                  </a:lnTo>
                  <a:lnTo>
                    <a:pt x="8" y="328"/>
                  </a:lnTo>
                  <a:lnTo>
                    <a:pt x="16" y="352"/>
                  </a:lnTo>
                  <a:lnTo>
                    <a:pt x="16" y="360"/>
                  </a:lnTo>
                  <a:lnTo>
                    <a:pt x="24" y="368"/>
                  </a:lnTo>
                  <a:lnTo>
                    <a:pt x="24" y="376"/>
                  </a:lnTo>
                  <a:lnTo>
                    <a:pt x="40" y="376"/>
                  </a:lnTo>
                  <a:lnTo>
                    <a:pt x="40" y="368"/>
                  </a:lnTo>
                  <a:lnTo>
                    <a:pt x="48" y="360"/>
                  </a:lnTo>
                  <a:lnTo>
                    <a:pt x="64" y="360"/>
                  </a:lnTo>
                  <a:lnTo>
                    <a:pt x="72" y="344"/>
                  </a:lnTo>
                  <a:lnTo>
                    <a:pt x="72" y="312"/>
                  </a:lnTo>
                  <a:lnTo>
                    <a:pt x="72" y="296"/>
                  </a:lnTo>
                  <a:lnTo>
                    <a:pt x="80" y="296"/>
                  </a:lnTo>
                  <a:lnTo>
                    <a:pt x="96" y="288"/>
                  </a:lnTo>
                  <a:lnTo>
                    <a:pt x="96" y="272"/>
                  </a:lnTo>
                  <a:lnTo>
                    <a:pt x="88" y="256"/>
                  </a:lnTo>
                  <a:lnTo>
                    <a:pt x="80" y="248"/>
                  </a:lnTo>
                  <a:lnTo>
                    <a:pt x="80" y="224"/>
                  </a:lnTo>
                  <a:lnTo>
                    <a:pt x="80" y="200"/>
                  </a:lnTo>
                  <a:lnTo>
                    <a:pt x="96" y="184"/>
                  </a:lnTo>
                  <a:lnTo>
                    <a:pt x="104" y="176"/>
                  </a:lnTo>
                  <a:lnTo>
                    <a:pt x="128" y="160"/>
                  </a:lnTo>
                  <a:lnTo>
                    <a:pt x="136" y="144"/>
                  </a:lnTo>
                  <a:lnTo>
                    <a:pt x="128" y="136"/>
                  </a:lnTo>
                  <a:lnTo>
                    <a:pt x="136" y="120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60" y="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83" name="Freeform 705"/>
            <p:cNvSpPr/>
            <p:nvPr/>
          </p:nvSpPr>
          <p:spPr>
            <a:xfrm>
              <a:off x="2948" y="989"/>
              <a:ext cx="284" cy="18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31" h="152">
                  <a:moveTo>
                    <a:pt x="216" y="88"/>
                  </a:moveTo>
                  <a:lnTo>
                    <a:pt x="224" y="88"/>
                  </a:lnTo>
                  <a:lnTo>
                    <a:pt x="232" y="64"/>
                  </a:lnTo>
                  <a:lnTo>
                    <a:pt x="232" y="56"/>
                  </a:lnTo>
                  <a:lnTo>
                    <a:pt x="208" y="48"/>
                  </a:lnTo>
                  <a:lnTo>
                    <a:pt x="192" y="40"/>
                  </a:lnTo>
                  <a:lnTo>
                    <a:pt x="184" y="40"/>
                  </a:lnTo>
                  <a:lnTo>
                    <a:pt x="168" y="32"/>
                  </a:lnTo>
                  <a:lnTo>
                    <a:pt x="160" y="16"/>
                  </a:lnTo>
                  <a:lnTo>
                    <a:pt x="136" y="8"/>
                  </a:lnTo>
                  <a:lnTo>
                    <a:pt x="128" y="8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2" y="24"/>
                  </a:lnTo>
                  <a:lnTo>
                    <a:pt x="96" y="24"/>
                  </a:lnTo>
                  <a:lnTo>
                    <a:pt x="72" y="24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32"/>
                  </a:lnTo>
                  <a:lnTo>
                    <a:pt x="16" y="40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88"/>
                  </a:lnTo>
                  <a:lnTo>
                    <a:pt x="48" y="80"/>
                  </a:lnTo>
                  <a:lnTo>
                    <a:pt x="72" y="80"/>
                  </a:lnTo>
                  <a:lnTo>
                    <a:pt x="96" y="96"/>
                  </a:lnTo>
                  <a:lnTo>
                    <a:pt x="104" y="112"/>
                  </a:lnTo>
                  <a:lnTo>
                    <a:pt x="88" y="120"/>
                  </a:lnTo>
                  <a:lnTo>
                    <a:pt x="88" y="136"/>
                  </a:lnTo>
                  <a:lnTo>
                    <a:pt x="96" y="136"/>
                  </a:lnTo>
                  <a:lnTo>
                    <a:pt x="104" y="128"/>
                  </a:lnTo>
                  <a:lnTo>
                    <a:pt x="120" y="120"/>
                  </a:lnTo>
                  <a:lnTo>
                    <a:pt x="136" y="120"/>
                  </a:lnTo>
                  <a:lnTo>
                    <a:pt x="144" y="128"/>
                  </a:lnTo>
                  <a:lnTo>
                    <a:pt x="136" y="136"/>
                  </a:lnTo>
                  <a:lnTo>
                    <a:pt x="152" y="152"/>
                  </a:lnTo>
                  <a:lnTo>
                    <a:pt x="184" y="136"/>
                  </a:lnTo>
                  <a:lnTo>
                    <a:pt x="168" y="128"/>
                  </a:lnTo>
                  <a:lnTo>
                    <a:pt x="176" y="112"/>
                  </a:lnTo>
                  <a:lnTo>
                    <a:pt x="200" y="112"/>
                  </a:lnTo>
                  <a:lnTo>
                    <a:pt x="208" y="104"/>
                  </a:lnTo>
                  <a:lnTo>
                    <a:pt x="216" y="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84" name="Freeform 706"/>
            <p:cNvSpPr/>
            <p:nvPr/>
          </p:nvSpPr>
          <p:spPr>
            <a:xfrm>
              <a:off x="3114" y="989"/>
              <a:ext cx="30" cy="1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85" name="Freeform 707"/>
            <p:cNvSpPr/>
            <p:nvPr/>
          </p:nvSpPr>
          <p:spPr>
            <a:xfrm>
              <a:off x="2919" y="1234"/>
              <a:ext cx="97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86" name="Freeform 708"/>
            <p:cNvSpPr/>
            <p:nvPr/>
          </p:nvSpPr>
          <p:spPr>
            <a:xfrm>
              <a:off x="3114" y="989"/>
              <a:ext cx="30" cy="1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87" name="Freeform 709"/>
            <p:cNvSpPr/>
            <p:nvPr/>
          </p:nvSpPr>
          <p:spPr>
            <a:xfrm>
              <a:off x="2919" y="1087"/>
              <a:ext cx="156" cy="10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8" h="88">
                  <a:moveTo>
                    <a:pt x="112" y="40"/>
                  </a:moveTo>
                  <a:lnTo>
                    <a:pt x="128" y="32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16" y="40"/>
                  </a:lnTo>
                  <a:lnTo>
                    <a:pt x="0" y="40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64" y="80"/>
                  </a:lnTo>
                  <a:lnTo>
                    <a:pt x="88" y="80"/>
                  </a:lnTo>
                  <a:lnTo>
                    <a:pt x="112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12" y="56"/>
                  </a:lnTo>
                  <a:lnTo>
                    <a:pt x="112" y="4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88" name="Freeform 710"/>
            <p:cNvSpPr/>
            <p:nvPr/>
          </p:nvSpPr>
          <p:spPr>
            <a:xfrm>
              <a:off x="2919" y="1136"/>
              <a:ext cx="39" cy="4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89" name="Freeform 711"/>
            <p:cNvSpPr/>
            <p:nvPr/>
          </p:nvSpPr>
          <p:spPr>
            <a:xfrm>
              <a:off x="2791" y="1028"/>
              <a:ext cx="108" cy="5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8" h="48">
                  <a:moveTo>
                    <a:pt x="40" y="40"/>
                  </a:moveTo>
                  <a:lnTo>
                    <a:pt x="56" y="40"/>
                  </a:lnTo>
                  <a:lnTo>
                    <a:pt x="64" y="40"/>
                  </a:lnTo>
                  <a:lnTo>
                    <a:pt x="64" y="48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88" y="24"/>
                  </a:lnTo>
                  <a:lnTo>
                    <a:pt x="72" y="16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90" name="Freeform 712"/>
            <p:cNvSpPr/>
            <p:nvPr/>
          </p:nvSpPr>
          <p:spPr>
            <a:xfrm>
              <a:off x="2860" y="1087"/>
              <a:ext cx="98" cy="59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0" t="0" r="0" b="0"/>
              <a:pathLst>
                <a:path w="80" h="48">
                  <a:moveTo>
                    <a:pt x="56" y="0"/>
                  </a:moveTo>
                  <a:lnTo>
                    <a:pt x="48" y="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16" y="40"/>
                  </a:lnTo>
                  <a:lnTo>
                    <a:pt x="32" y="48"/>
                  </a:lnTo>
                  <a:lnTo>
                    <a:pt x="48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91" name="Freeform 713"/>
            <p:cNvSpPr/>
            <p:nvPr/>
          </p:nvSpPr>
          <p:spPr>
            <a:xfrm>
              <a:off x="2870" y="1057"/>
              <a:ext cx="88" cy="4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92" name="Freeform 714"/>
            <p:cNvSpPr/>
            <p:nvPr/>
          </p:nvSpPr>
          <p:spPr>
            <a:xfrm>
              <a:off x="2919" y="1136"/>
              <a:ext cx="39" cy="4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93" name="Freeform 715"/>
            <p:cNvSpPr/>
            <p:nvPr/>
          </p:nvSpPr>
          <p:spPr>
            <a:xfrm>
              <a:off x="2870" y="1057"/>
              <a:ext cx="88" cy="4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94" name="Freeform 716"/>
            <p:cNvSpPr/>
            <p:nvPr/>
          </p:nvSpPr>
          <p:spPr>
            <a:xfrm>
              <a:off x="2958" y="1185"/>
              <a:ext cx="107" cy="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0" t="0" r="0" b="0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95" name="Freeform 717"/>
            <p:cNvSpPr/>
            <p:nvPr/>
          </p:nvSpPr>
          <p:spPr>
            <a:xfrm>
              <a:off x="2889" y="1136"/>
              <a:ext cx="78" cy="13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112">
                  <a:moveTo>
                    <a:pt x="40" y="96"/>
                  </a:moveTo>
                  <a:lnTo>
                    <a:pt x="56" y="88"/>
                  </a:lnTo>
                  <a:lnTo>
                    <a:pt x="64" y="88"/>
                  </a:lnTo>
                  <a:lnTo>
                    <a:pt x="64" y="80"/>
                  </a:lnTo>
                  <a:lnTo>
                    <a:pt x="56" y="72"/>
                  </a:lnTo>
                  <a:lnTo>
                    <a:pt x="64" y="56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0" y="72"/>
                  </a:lnTo>
                  <a:lnTo>
                    <a:pt x="16" y="88"/>
                  </a:lnTo>
                  <a:lnTo>
                    <a:pt x="16" y="96"/>
                  </a:lnTo>
                  <a:lnTo>
                    <a:pt x="24" y="112"/>
                  </a:lnTo>
                  <a:lnTo>
                    <a:pt x="32" y="104"/>
                  </a:lnTo>
                  <a:lnTo>
                    <a:pt x="40" y="9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96" name="Freeform 718"/>
            <p:cNvSpPr/>
            <p:nvPr/>
          </p:nvSpPr>
          <p:spPr>
            <a:xfrm>
              <a:off x="2821" y="1116"/>
              <a:ext cx="88" cy="10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2" h="88">
                  <a:moveTo>
                    <a:pt x="72" y="56"/>
                  </a:moveTo>
                  <a:lnTo>
                    <a:pt x="72" y="40"/>
                  </a:lnTo>
                  <a:lnTo>
                    <a:pt x="72" y="32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48"/>
                  </a:lnTo>
                  <a:lnTo>
                    <a:pt x="32" y="72"/>
                  </a:lnTo>
                  <a:lnTo>
                    <a:pt x="56" y="88"/>
                  </a:lnTo>
                  <a:lnTo>
                    <a:pt x="64" y="72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97" name="Freeform 719"/>
            <p:cNvSpPr/>
            <p:nvPr/>
          </p:nvSpPr>
          <p:spPr>
            <a:xfrm>
              <a:off x="2919" y="911"/>
              <a:ext cx="48" cy="2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98" name="Freeform 720"/>
            <p:cNvSpPr/>
            <p:nvPr/>
          </p:nvSpPr>
          <p:spPr>
            <a:xfrm>
              <a:off x="2958" y="1185"/>
              <a:ext cx="107" cy="8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0" t="0" r="0" b="0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199" name="Freeform 721"/>
            <p:cNvSpPr/>
            <p:nvPr/>
          </p:nvSpPr>
          <p:spPr>
            <a:xfrm>
              <a:off x="2919" y="911"/>
              <a:ext cx="48" cy="2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00" name="Freeform 722"/>
            <p:cNvSpPr/>
            <p:nvPr/>
          </p:nvSpPr>
          <p:spPr>
            <a:xfrm>
              <a:off x="2830" y="930"/>
              <a:ext cx="147" cy="137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120" h="112">
                  <a:moveTo>
                    <a:pt x="0" y="32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96"/>
                  </a:lnTo>
                  <a:lnTo>
                    <a:pt x="56" y="104"/>
                  </a:lnTo>
                  <a:lnTo>
                    <a:pt x="72" y="112"/>
                  </a:lnTo>
                  <a:lnTo>
                    <a:pt x="88" y="112"/>
                  </a:lnTo>
                  <a:lnTo>
                    <a:pt x="96" y="112"/>
                  </a:lnTo>
                  <a:lnTo>
                    <a:pt x="104" y="112"/>
                  </a:lnTo>
                  <a:lnTo>
                    <a:pt x="112" y="88"/>
                  </a:lnTo>
                  <a:lnTo>
                    <a:pt x="120" y="80"/>
                  </a:lnTo>
                  <a:lnTo>
                    <a:pt x="120" y="64"/>
                  </a:lnTo>
                  <a:lnTo>
                    <a:pt x="120" y="56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20" y="24"/>
                  </a:lnTo>
                  <a:lnTo>
                    <a:pt x="112" y="8"/>
                  </a:lnTo>
                  <a:lnTo>
                    <a:pt x="104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01" name="Freeform 723"/>
            <p:cNvSpPr/>
            <p:nvPr/>
          </p:nvSpPr>
          <p:spPr>
            <a:xfrm>
              <a:off x="2703" y="1106"/>
              <a:ext cx="69" cy="4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02" name="Freeform 724"/>
            <p:cNvSpPr/>
            <p:nvPr/>
          </p:nvSpPr>
          <p:spPr>
            <a:xfrm>
              <a:off x="2733" y="852"/>
              <a:ext cx="48" cy="7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" h="64">
                  <a:moveTo>
                    <a:pt x="24" y="64"/>
                  </a:moveTo>
                  <a:lnTo>
                    <a:pt x="24" y="48"/>
                  </a:lnTo>
                  <a:lnTo>
                    <a:pt x="24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16" y="56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03" name="Freeform 725"/>
            <p:cNvSpPr/>
            <p:nvPr/>
          </p:nvSpPr>
          <p:spPr>
            <a:xfrm>
              <a:off x="2653" y="1008"/>
              <a:ext cx="50" cy="4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04" name="Freeform 726"/>
            <p:cNvSpPr/>
            <p:nvPr/>
          </p:nvSpPr>
          <p:spPr>
            <a:xfrm>
              <a:off x="2703" y="1106"/>
              <a:ext cx="69" cy="4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05" name="Freeform 727"/>
            <p:cNvSpPr/>
            <p:nvPr/>
          </p:nvSpPr>
          <p:spPr>
            <a:xfrm>
              <a:off x="2653" y="1008"/>
              <a:ext cx="50" cy="4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06" name="Freeform 728"/>
            <p:cNvSpPr/>
            <p:nvPr/>
          </p:nvSpPr>
          <p:spPr>
            <a:xfrm>
              <a:off x="2614" y="1566"/>
              <a:ext cx="246" cy="18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07" name="Freeform 729"/>
            <p:cNvSpPr/>
            <p:nvPr/>
          </p:nvSpPr>
          <p:spPr>
            <a:xfrm>
              <a:off x="2418" y="1547"/>
              <a:ext cx="255" cy="2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8" h="192">
                  <a:moveTo>
                    <a:pt x="96" y="176"/>
                  </a:moveTo>
                  <a:lnTo>
                    <a:pt x="112" y="160"/>
                  </a:lnTo>
                  <a:lnTo>
                    <a:pt x="128" y="144"/>
                  </a:lnTo>
                  <a:lnTo>
                    <a:pt x="152" y="128"/>
                  </a:lnTo>
                  <a:lnTo>
                    <a:pt x="160" y="128"/>
                  </a:lnTo>
                  <a:lnTo>
                    <a:pt x="176" y="128"/>
                  </a:lnTo>
                  <a:lnTo>
                    <a:pt x="200" y="128"/>
                  </a:lnTo>
                  <a:lnTo>
                    <a:pt x="208" y="112"/>
                  </a:lnTo>
                  <a:lnTo>
                    <a:pt x="208" y="80"/>
                  </a:lnTo>
                  <a:lnTo>
                    <a:pt x="200" y="80"/>
                  </a:lnTo>
                  <a:lnTo>
                    <a:pt x="192" y="72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88" y="112"/>
                  </a:lnTo>
                  <a:lnTo>
                    <a:pt x="96" y="120"/>
                  </a:lnTo>
                  <a:lnTo>
                    <a:pt x="80" y="128"/>
                  </a:lnTo>
                  <a:lnTo>
                    <a:pt x="24" y="128"/>
                  </a:lnTo>
                  <a:lnTo>
                    <a:pt x="16" y="120"/>
                  </a:lnTo>
                  <a:lnTo>
                    <a:pt x="0" y="136"/>
                  </a:lnTo>
                  <a:lnTo>
                    <a:pt x="8" y="152"/>
                  </a:lnTo>
                  <a:lnTo>
                    <a:pt x="16" y="168"/>
                  </a:lnTo>
                  <a:lnTo>
                    <a:pt x="8" y="168"/>
                  </a:lnTo>
                  <a:lnTo>
                    <a:pt x="24" y="168"/>
                  </a:lnTo>
                  <a:lnTo>
                    <a:pt x="40" y="168"/>
                  </a:lnTo>
                  <a:lnTo>
                    <a:pt x="48" y="176"/>
                  </a:lnTo>
                  <a:lnTo>
                    <a:pt x="56" y="192"/>
                  </a:lnTo>
                  <a:lnTo>
                    <a:pt x="64" y="192"/>
                  </a:lnTo>
                  <a:lnTo>
                    <a:pt x="72" y="192"/>
                  </a:lnTo>
                  <a:lnTo>
                    <a:pt x="80" y="192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96" y="184"/>
                  </a:lnTo>
                  <a:lnTo>
                    <a:pt x="96" y="17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08" name="Freeform 730"/>
            <p:cNvSpPr/>
            <p:nvPr/>
          </p:nvSpPr>
          <p:spPr>
            <a:xfrm>
              <a:off x="3251" y="1762"/>
              <a:ext cx="147" cy="20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09" name="Freeform 731"/>
            <p:cNvSpPr/>
            <p:nvPr/>
          </p:nvSpPr>
          <p:spPr>
            <a:xfrm>
              <a:off x="2614" y="1566"/>
              <a:ext cx="246" cy="18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10" name="Freeform 732"/>
            <p:cNvSpPr/>
            <p:nvPr/>
          </p:nvSpPr>
          <p:spPr>
            <a:xfrm>
              <a:off x="3251" y="1762"/>
              <a:ext cx="147" cy="20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11" name="Freeform 733"/>
            <p:cNvSpPr/>
            <p:nvPr/>
          </p:nvSpPr>
          <p:spPr>
            <a:xfrm>
              <a:off x="2830" y="1752"/>
              <a:ext cx="20" cy="79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6" h="64">
                  <a:moveTo>
                    <a:pt x="8" y="0"/>
                  </a:move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12" name="Freeform 734"/>
            <p:cNvSpPr/>
            <p:nvPr/>
          </p:nvSpPr>
          <p:spPr>
            <a:xfrm>
              <a:off x="2830" y="1752"/>
              <a:ext cx="20" cy="79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13" name="Freeform 735"/>
            <p:cNvSpPr/>
            <p:nvPr/>
          </p:nvSpPr>
          <p:spPr>
            <a:xfrm>
              <a:off x="2830" y="1752"/>
              <a:ext cx="20" cy="79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14" name="Freeform 736"/>
            <p:cNvSpPr/>
            <p:nvPr/>
          </p:nvSpPr>
          <p:spPr>
            <a:xfrm>
              <a:off x="2821" y="1576"/>
              <a:ext cx="156" cy="25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  <a:lnTo>
                    <a:pt x="24" y="20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15" name="Freeform 737"/>
            <p:cNvSpPr/>
            <p:nvPr/>
          </p:nvSpPr>
          <p:spPr>
            <a:xfrm>
              <a:off x="2821" y="1576"/>
              <a:ext cx="156" cy="25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16" name="Freeform 738"/>
            <p:cNvSpPr/>
            <p:nvPr/>
          </p:nvSpPr>
          <p:spPr>
            <a:xfrm>
              <a:off x="2821" y="1576"/>
              <a:ext cx="156" cy="25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17" name="Freeform 739"/>
            <p:cNvSpPr/>
            <p:nvPr/>
          </p:nvSpPr>
          <p:spPr>
            <a:xfrm>
              <a:off x="2870" y="2291"/>
              <a:ext cx="244" cy="22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0" h="184">
                  <a:moveTo>
                    <a:pt x="192" y="8"/>
                  </a:moveTo>
                  <a:lnTo>
                    <a:pt x="184" y="8"/>
                  </a:lnTo>
                  <a:lnTo>
                    <a:pt x="160" y="0"/>
                  </a:lnTo>
                  <a:lnTo>
                    <a:pt x="136" y="24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64" y="64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32" y="96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44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64" y="176"/>
                  </a:lnTo>
                  <a:lnTo>
                    <a:pt x="96" y="168"/>
                  </a:lnTo>
                  <a:lnTo>
                    <a:pt x="128" y="168"/>
                  </a:lnTo>
                  <a:lnTo>
                    <a:pt x="184" y="104"/>
                  </a:lnTo>
                  <a:lnTo>
                    <a:pt x="200" y="64"/>
                  </a:lnTo>
                  <a:lnTo>
                    <a:pt x="192" y="64"/>
                  </a:lnTo>
                  <a:lnTo>
                    <a:pt x="192" y="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18" name="Freeform 740"/>
            <p:cNvSpPr/>
            <p:nvPr/>
          </p:nvSpPr>
          <p:spPr>
            <a:xfrm>
              <a:off x="2919" y="2222"/>
              <a:ext cx="146" cy="14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19" name="Freeform 741"/>
            <p:cNvSpPr/>
            <p:nvPr/>
          </p:nvSpPr>
          <p:spPr>
            <a:xfrm>
              <a:off x="3075" y="2105"/>
              <a:ext cx="167" cy="264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36" h="216">
                  <a:moveTo>
                    <a:pt x="88" y="8"/>
                  </a:moveTo>
                  <a:lnTo>
                    <a:pt x="64" y="16"/>
                  </a:lnTo>
                  <a:lnTo>
                    <a:pt x="64" y="32"/>
                  </a:lnTo>
                  <a:lnTo>
                    <a:pt x="72" y="56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32" y="48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32" y="80"/>
                  </a:lnTo>
                  <a:lnTo>
                    <a:pt x="32" y="96"/>
                  </a:lnTo>
                  <a:lnTo>
                    <a:pt x="32" y="112"/>
                  </a:lnTo>
                  <a:lnTo>
                    <a:pt x="24" y="144"/>
                  </a:lnTo>
                  <a:lnTo>
                    <a:pt x="16" y="160"/>
                  </a:lnTo>
                  <a:lnTo>
                    <a:pt x="24" y="160"/>
                  </a:lnTo>
                  <a:lnTo>
                    <a:pt x="24" y="216"/>
                  </a:lnTo>
                  <a:lnTo>
                    <a:pt x="32" y="216"/>
                  </a:lnTo>
                  <a:lnTo>
                    <a:pt x="32" y="208"/>
                  </a:lnTo>
                  <a:lnTo>
                    <a:pt x="64" y="184"/>
                  </a:lnTo>
                  <a:lnTo>
                    <a:pt x="72" y="160"/>
                  </a:lnTo>
                  <a:lnTo>
                    <a:pt x="64" y="128"/>
                  </a:lnTo>
                  <a:lnTo>
                    <a:pt x="80" y="104"/>
                  </a:lnTo>
                  <a:lnTo>
                    <a:pt x="120" y="80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28" y="16"/>
                  </a:lnTo>
                  <a:lnTo>
                    <a:pt x="128" y="0"/>
                  </a:lnTo>
                  <a:lnTo>
                    <a:pt x="120" y="8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20" name="Freeform 742"/>
            <p:cNvSpPr/>
            <p:nvPr/>
          </p:nvSpPr>
          <p:spPr>
            <a:xfrm>
              <a:off x="3075" y="1958"/>
              <a:ext cx="157" cy="16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8" h="136">
                  <a:moveTo>
                    <a:pt x="96" y="24"/>
                  </a:moveTo>
                  <a:lnTo>
                    <a:pt x="56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72"/>
                  </a:lnTo>
                  <a:lnTo>
                    <a:pt x="16" y="96"/>
                  </a:lnTo>
                  <a:lnTo>
                    <a:pt x="32" y="104"/>
                  </a:lnTo>
                  <a:lnTo>
                    <a:pt x="56" y="104"/>
                  </a:lnTo>
                  <a:lnTo>
                    <a:pt x="56" y="112"/>
                  </a:lnTo>
                  <a:lnTo>
                    <a:pt x="64" y="136"/>
                  </a:lnTo>
                  <a:lnTo>
                    <a:pt x="88" y="128"/>
                  </a:lnTo>
                  <a:lnTo>
                    <a:pt x="120" y="128"/>
                  </a:lnTo>
                  <a:lnTo>
                    <a:pt x="128" y="120"/>
                  </a:lnTo>
                  <a:lnTo>
                    <a:pt x="120" y="112"/>
                  </a:lnTo>
                  <a:lnTo>
                    <a:pt x="120" y="72"/>
                  </a:lnTo>
                  <a:lnTo>
                    <a:pt x="112" y="56"/>
                  </a:lnTo>
                  <a:lnTo>
                    <a:pt x="120" y="48"/>
                  </a:lnTo>
                  <a:lnTo>
                    <a:pt x="96" y="32"/>
                  </a:lnTo>
                  <a:lnTo>
                    <a:pt x="96" y="2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21" name="Freeform 743"/>
            <p:cNvSpPr/>
            <p:nvPr/>
          </p:nvSpPr>
          <p:spPr>
            <a:xfrm>
              <a:off x="2801" y="2036"/>
              <a:ext cx="186" cy="18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2" h="152">
                  <a:moveTo>
                    <a:pt x="16" y="144"/>
                  </a:moveTo>
                  <a:lnTo>
                    <a:pt x="72" y="144"/>
                  </a:lnTo>
                  <a:lnTo>
                    <a:pt x="80" y="152"/>
                  </a:lnTo>
                  <a:lnTo>
                    <a:pt x="112" y="152"/>
                  </a:lnTo>
                  <a:lnTo>
                    <a:pt x="136" y="144"/>
                  </a:lnTo>
                  <a:lnTo>
                    <a:pt x="128" y="128"/>
                  </a:lnTo>
                  <a:lnTo>
                    <a:pt x="128" y="88"/>
                  </a:lnTo>
                  <a:lnTo>
                    <a:pt x="152" y="80"/>
                  </a:lnTo>
                  <a:lnTo>
                    <a:pt x="152" y="64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28" y="64"/>
                  </a:lnTo>
                  <a:lnTo>
                    <a:pt x="120" y="16"/>
                  </a:lnTo>
                  <a:lnTo>
                    <a:pt x="96" y="16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56"/>
                  </a:lnTo>
                  <a:lnTo>
                    <a:pt x="16" y="80"/>
                  </a:lnTo>
                  <a:lnTo>
                    <a:pt x="0" y="11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16" y="14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22" name="Freeform 744"/>
            <p:cNvSpPr/>
            <p:nvPr/>
          </p:nvSpPr>
          <p:spPr>
            <a:xfrm>
              <a:off x="2801" y="1860"/>
              <a:ext cx="284" cy="284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31" h="231">
                  <a:moveTo>
                    <a:pt x="80" y="24"/>
                  </a:moveTo>
                  <a:lnTo>
                    <a:pt x="72" y="72"/>
                  </a:lnTo>
                  <a:lnTo>
                    <a:pt x="56" y="80"/>
                  </a:lnTo>
                  <a:lnTo>
                    <a:pt x="40" y="112"/>
                  </a:lnTo>
                  <a:lnTo>
                    <a:pt x="24" y="128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16" y="144"/>
                  </a:lnTo>
                  <a:lnTo>
                    <a:pt x="48" y="144"/>
                  </a:lnTo>
                  <a:lnTo>
                    <a:pt x="72" y="168"/>
                  </a:lnTo>
                  <a:lnTo>
                    <a:pt x="80" y="168"/>
                  </a:lnTo>
                  <a:lnTo>
                    <a:pt x="96" y="160"/>
                  </a:lnTo>
                  <a:lnTo>
                    <a:pt x="120" y="160"/>
                  </a:lnTo>
                  <a:lnTo>
                    <a:pt x="128" y="208"/>
                  </a:lnTo>
                  <a:lnTo>
                    <a:pt x="152" y="208"/>
                  </a:lnTo>
                  <a:lnTo>
                    <a:pt x="168" y="208"/>
                  </a:lnTo>
                  <a:lnTo>
                    <a:pt x="192" y="224"/>
                  </a:lnTo>
                  <a:lnTo>
                    <a:pt x="216" y="232"/>
                  </a:lnTo>
                  <a:lnTo>
                    <a:pt x="216" y="224"/>
                  </a:lnTo>
                  <a:lnTo>
                    <a:pt x="208" y="208"/>
                  </a:lnTo>
                  <a:lnTo>
                    <a:pt x="208" y="200"/>
                  </a:lnTo>
                  <a:lnTo>
                    <a:pt x="216" y="176"/>
                  </a:lnTo>
                  <a:lnTo>
                    <a:pt x="224" y="168"/>
                  </a:lnTo>
                  <a:lnTo>
                    <a:pt x="216" y="144"/>
                  </a:lnTo>
                  <a:lnTo>
                    <a:pt x="216" y="120"/>
                  </a:lnTo>
                  <a:lnTo>
                    <a:pt x="208" y="96"/>
                  </a:lnTo>
                  <a:lnTo>
                    <a:pt x="216" y="72"/>
                  </a:lnTo>
                  <a:lnTo>
                    <a:pt x="232" y="40"/>
                  </a:lnTo>
                  <a:lnTo>
                    <a:pt x="232" y="16"/>
                  </a:lnTo>
                  <a:lnTo>
                    <a:pt x="224" y="8"/>
                  </a:lnTo>
                  <a:lnTo>
                    <a:pt x="200" y="8"/>
                  </a:lnTo>
                  <a:lnTo>
                    <a:pt x="192" y="0"/>
                  </a:lnTo>
                  <a:lnTo>
                    <a:pt x="160" y="0"/>
                  </a:lnTo>
                  <a:lnTo>
                    <a:pt x="128" y="8"/>
                  </a:lnTo>
                  <a:lnTo>
                    <a:pt x="104" y="0"/>
                  </a:lnTo>
                  <a:lnTo>
                    <a:pt x="80" y="8"/>
                  </a:lnTo>
                  <a:lnTo>
                    <a:pt x="80" y="2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23" name="Freeform 745"/>
            <p:cNvSpPr/>
            <p:nvPr/>
          </p:nvSpPr>
          <p:spPr>
            <a:xfrm>
              <a:off x="3124" y="1664"/>
              <a:ext cx="225" cy="21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84" h="176">
                  <a:moveTo>
                    <a:pt x="88" y="176"/>
                  </a:moveTo>
                  <a:lnTo>
                    <a:pt x="96" y="176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28" y="168"/>
                  </a:lnTo>
                  <a:lnTo>
                    <a:pt x="152" y="160"/>
                  </a:lnTo>
                  <a:lnTo>
                    <a:pt x="184" y="128"/>
                  </a:lnTo>
                  <a:lnTo>
                    <a:pt x="160" y="120"/>
                  </a:lnTo>
                  <a:lnTo>
                    <a:pt x="128" y="104"/>
                  </a:lnTo>
                  <a:lnTo>
                    <a:pt x="120" y="96"/>
                  </a:lnTo>
                  <a:lnTo>
                    <a:pt x="136" y="88"/>
                  </a:lnTo>
                  <a:lnTo>
                    <a:pt x="128" y="80"/>
                  </a:lnTo>
                  <a:lnTo>
                    <a:pt x="96" y="32"/>
                  </a:lnTo>
                  <a:lnTo>
                    <a:pt x="80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8"/>
                  </a:lnTo>
                  <a:lnTo>
                    <a:pt x="40" y="56"/>
                  </a:lnTo>
                  <a:lnTo>
                    <a:pt x="32" y="80"/>
                  </a:lnTo>
                  <a:lnTo>
                    <a:pt x="16" y="96"/>
                  </a:lnTo>
                  <a:lnTo>
                    <a:pt x="8" y="120"/>
                  </a:lnTo>
                  <a:lnTo>
                    <a:pt x="0" y="120"/>
                  </a:lnTo>
                  <a:lnTo>
                    <a:pt x="0" y="128"/>
                  </a:lnTo>
                  <a:lnTo>
                    <a:pt x="16" y="144"/>
                  </a:lnTo>
                  <a:lnTo>
                    <a:pt x="24" y="152"/>
                  </a:lnTo>
                  <a:lnTo>
                    <a:pt x="32" y="160"/>
                  </a:lnTo>
                  <a:lnTo>
                    <a:pt x="32" y="168"/>
                  </a:lnTo>
                  <a:lnTo>
                    <a:pt x="48" y="168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24" name="Freeform 746"/>
            <p:cNvSpPr/>
            <p:nvPr/>
          </p:nvSpPr>
          <p:spPr>
            <a:xfrm>
              <a:off x="3134" y="1870"/>
              <a:ext cx="127" cy="14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04" h="120">
                  <a:moveTo>
                    <a:pt x="96" y="24"/>
                  </a:moveTo>
                  <a:lnTo>
                    <a:pt x="104" y="16"/>
                  </a:lnTo>
                  <a:lnTo>
                    <a:pt x="104" y="8"/>
                  </a:lnTo>
                  <a:lnTo>
                    <a:pt x="96" y="8"/>
                  </a:lnTo>
                  <a:lnTo>
                    <a:pt x="88" y="8"/>
                  </a:lnTo>
                  <a:lnTo>
                    <a:pt x="80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48" y="96"/>
                  </a:lnTo>
                  <a:lnTo>
                    <a:pt x="48" y="104"/>
                  </a:lnTo>
                  <a:lnTo>
                    <a:pt x="72" y="120"/>
                  </a:lnTo>
                  <a:lnTo>
                    <a:pt x="72" y="112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96" y="64"/>
                  </a:lnTo>
                  <a:lnTo>
                    <a:pt x="96" y="2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25" name="Freeform 747"/>
            <p:cNvSpPr/>
            <p:nvPr/>
          </p:nvSpPr>
          <p:spPr>
            <a:xfrm>
              <a:off x="2997" y="2183"/>
              <a:ext cx="117" cy="11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96">
                  <a:moveTo>
                    <a:pt x="40" y="24"/>
                  </a:moveTo>
                  <a:lnTo>
                    <a:pt x="24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48"/>
                  </a:lnTo>
                  <a:lnTo>
                    <a:pt x="24" y="64"/>
                  </a:lnTo>
                  <a:lnTo>
                    <a:pt x="32" y="64"/>
                  </a:lnTo>
                  <a:lnTo>
                    <a:pt x="40" y="80"/>
                  </a:lnTo>
                  <a:lnTo>
                    <a:pt x="56" y="88"/>
                  </a:lnTo>
                  <a:lnTo>
                    <a:pt x="80" y="96"/>
                  </a:lnTo>
                  <a:lnTo>
                    <a:pt x="88" y="80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96" y="16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26" name="Freeform 748"/>
            <p:cNvSpPr/>
            <p:nvPr/>
          </p:nvSpPr>
          <p:spPr>
            <a:xfrm>
              <a:off x="2958" y="1880"/>
              <a:ext cx="205" cy="342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0" t="0" r="0" b="0"/>
              <a:pathLst>
                <a:path w="168" h="280">
                  <a:moveTo>
                    <a:pt x="104" y="24"/>
                  </a:moveTo>
                  <a:lnTo>
                    <a:pt x="88" y="56"/>
                  </a:lnTo>
                  <a:lnTo>
                    <a:pt x="80" y="80"/>
                  </a:lnTo>
                  <a:lnTo>
                    <a:pt x="88" y="104"/>
                  </a:lnTo>
                  <a:lnTo>
                    <a:pt x="88" y="128"/>
                  </a:lnTo>
                  <a:lnTo>
                    <a:pt x="96" y="152"/>
                  </a:lnTo>
                  <a:lnTo>
                    <a:pt x="88" y="160"/>
                  </a:lnTo>
                  <a:lnTo>
                    <a:pt x="80" y="184"/>
                  </a:lnTo>
                  <a:lnTo>
                    <a:pt x="80" y="192"/>
                  </a:lnTo>
                  <a:lnTo>
                    <a:pt x="88" y="208"/>
                  </a:lnTo>
                  <a:lnTo>
                    <a:pt x="88" y="216"/>
                  </a:lnTo>
                  <a:lnTo>
                    <a:pt x="64" y="208"/>
                  </a:lnTo>
                  <a:lnTo>
                    <a:pt x="40" y="192"/>
                  </a:lnTo>
                  <a:lnTo>
                    <a:pt x="24" y="192"/>
                  </a:lnTo>
                  <a:lnTo>
                    <a:pt x="24" y="208"/>
                  </a:lnTo>
                  <a:lnTo>
                    <a:pt x="0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24" y="272"/>
                  </a:lnTo>
                  <a:lnTo>
                    <a:pt x="32" y="280"/>
                  </a:lnTo>
                  <a:lnTo>
                    <a:pt x="24" y="280"/>
                  </a:lnTo>
                  <a:lnTo>
                    <a:pt x="32" y="280"/>
                  </a:lnTo>
                  <a:lnTo>
                    <a:pt x="40" y="280"/>
                  </a:lnTo>
                  <a:lnTo>
                    <a:pt x="56" y="280"/>
                  </a:lnTo>
                  <a:lnTo>
                    <a:pt x="72" y="272"/>
                  </a:lnTo>
                  <a:lnTo>
                    <a:pt x="88" y="256"/>
                  </a:lnTo>
                  <a:lnTo>
                    <a:pt x="96" y="248"/>
                  </a:lnTo>
                  <a:lnTo>
                    <a:pt x="128" y="232"/>
                  </a:lnTo>
                  <a:lnTo>
                    <a:pt x="144" y="240"/>
                  </a:lnTo>
                  <a:lnTo>
                    <a:pt x="152" y="248"/>
                  </a:lnTo>
                  <a:lnTo>
                    <a:pt x="160" y="256"/>
                  </a:lnTo>
                  <a:lnTo>
                    <a:pt x="168" y="248"/>
                  </a:lnTo>
                  <a:lnTo>
                    <a:pt x="168" y="240"/>
                  </a:lnTo>
                  <a:lnTo>
                    <a:pt x="160" y="216"/>
                  </a:lnTo>
                  <a:lnTo>
                    <a:pt x="160" y="200"/>
                  </a:lnTo>
                  <a:lnTo>
                    <a:pt x="152" y="176"/>
                  </a:lnTo>
                  <a:lnTo>
                    <a:pt x="152" y="168"/>
                  </a:lnTo>
                  <a:lnTo>
                    <a:pt x="128" y="168"/>
                  </a:lnTo>
                  <a:lnTo>
                    <a:pt x="112" y="160"/>
                  </a:lnTo>
                  <a:lnTo>
                    <a:pt x="104" y="136"/>
                  </a:lnTo>
                  <a:lnTo>
                    <a:pt x="96" y="104"/>
                  </a:lnTo>
                  <a:lnTo>
                    <a:pt x="104" y="96"/>
                  </a:lnTo>
                  <a:lnTo>
                    <a:pt x="96" y="64"/>
                  </a:lnTo>
                  <a:lnTo>
                    <a:pt x="120" y="64"/>
                  </a:lnTo>
                  <a:lnTo>
                    <a:pt x="128" y="80"/>
                  </a:lnTo>
                  <a:lnTo>
                    <a:pt x="144" y="80"/>
                  </a:lnTo>
                  <a:lnTo>
                    <a:pt x="144" y="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44" y="40"/>
                  </a:lnTo>
                  <a:lnTo>
                    <a:pt x="152" y="24"/>
                  </a:lnTo>
                  <a:lnTo>
                    <a:pt x="152" y="8"/>
                  </a:lnTo>
                  <a:lnTo>
                    <a:pt x="144" y="0"/>
                  </a:lnTo>
                  <a:lnTo>
                    <a:pt x="136" y="0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104" y="2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27" name="Freeform 749"/>
            <p:cNvSpPr/>
            <p:nvPr/>
          </p:nvSpPr>
          <p:spPr>
            <a:xfrm>
              <a:off x="2536" y="1704"/>
              <a:ext cx="117" cy="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28" name="Freeform 750"/>
            <p:cNvSpPr/>
            <p:nvPr/>
          </p:nvSpPr>
          <p:spPr>
            <a:xfrm>
              <a:off x="2919" y="2222"/>
              <a:ext cx="146" cy="14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29" name="Freeform 751"/>
            <p:cNvSpPr/>
            <p:nvPr/>
          </p:nvSpPr>
          <p:spPr>
            <a:xfrm>
              <a:off x="2536" y="1704"/>
              <a:ext cx="117" cy="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30" name="Freeform 752"/>
            <p:cNvSpPr/>
            <p:nvPr/>
          </p:nvSpPr>
          <p:spPr>
            <a:xfrm>
              <a:off x="2536" y="1704"/>
              <a:ext cx="117" cy="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31" name="Freeform 753"/>
            <p:cNvSpPr/>
            <p:nvPr/>
          </p:nvSpPr>
          <p:spPr>
            <a:xfrm>
              <a:off x="2614" y="1772"/>
              <a:ext cx="1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0" y="0"/>
                </a:cxn>
              </a:cxnLst>
              <a:rect l="0" t="0" r="0" b="0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32" name="Freeform 754"/>
            <p:cNvSpPr/>
            <p:nvPr/>
          </p:nvSpPr>
          <p:spPr>
            <a:xfrm>
              <a:off x="2614" y="1772"/>
              <a:ext cx="1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</a:cxnLst>
              <a:rect l="0" t="0" r="0" b="0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33" name="Freeform 755"/>
            <p:cNvSpPr/>
            <p:nvPr/>
          </p:nvSpPr>
          <p:spPr>
            <a:xfrm>
              <a:off x="2614" y="1772"/>
              <a:ext cx="1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</a:cxnLst>
              <a:rect l="0" t="0" r="0" b="0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34" name="Freeform 756"/>
            <p:cNvSpPr/>
            <p:nvPr/>
          </p:nvSpPr>
          <p:spPr>
            <a:xfrm>
              <a:off x="2565" y="1772"/>
              <a:ext cx="59" cy="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8" h="72">
                  <a:moveTo>
                    <a:pt x="40" y="8"/>
                  </a:moveTo>
                  <a:lnTo>
                    <a:pt x="4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48" y="64"/>
                  </a:lnTo>
                  <a:lnTo>
                    <a:pt x="40" y="2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35" name="Freeform 757"/>
            <p:cNvSpPr/>
            <p:nvPr/>
          </p:nvSpPr>
          <p:spPr>
            <a:xfrm>
              <a:off x="2653" y="1713"/>
              <a:ext cx="187" cy="16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36" name="Freeform 758"/>
            <p:cNvSpPr/>
            <p:nvPr/>
          </p:nvSpPr>
          <p:spPr>
            <a:xfrm>
              <a:off x="2840" y="1772"/>
              <a:ext cx="196" cy="11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37" name="Freeform 759"/>
            <p:cNvSpPr/>
            <p:nvPr/>
          </p:nvSpPr>
          <p:spPr>
            <a:xfrm>
              <a:off x="2653" y="1713"/>
              <a:ext cx="187" cy="16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38" name="Freeform 760"/>
            <p:cNvSpPr/>
            <p:nvPr/>
          </p:nvSpPr>
          <p:spPr>
            <a:xfrm>
              <a:off x="2840" y="1772"/>
              <a:ext cx="196" cy="11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39" name="Freeform 761"/>
            <p:cNvSpPr/>
            <p:nvPr/>
          </p:nvSpPr>
          <p:spPr>
            <a:xfrm>
              <a:off x="2781" y="1880"/>
              <a:ext cx="118" cy="14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20">
                  <a:moveTo>
                    <a:pt x="40" y="112"/>
                  </a:moveTo>
                  <a:lnTo>
                    <a:pt x="56" y="96"/>
                  </a:lnTo>
                  <a:lnTo>
                    <a:pt x="72" y="64"/>
                  </a:lnTo>
                  <a:lnTo>
                    <a:pt x="88" y="56"/>
                  </a:lnTo>
                  <a:lnTo>
                    <a:pt x="96" y="8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16" y="80"/>
                  </a:lnTo>
                  <a:lnTo>
                    <a:pt x="8" y="88"/>
                  </a:lnTo>
                  <a:lnTo>
                    <a:pt x="0" y="96"/>
                  </a:lnTo>
                  <a:lnTo>
                    <a:pt x="8" y="104"/>
                  </a:lnTo>
                  <a:lnTo>
                    <a:pt x="16" y="120"/>
                  </a:lnTo>
                  <a:lnTo>
                    <a:pt x="24" y="112"/>
                  </a:lnTo>
                  <a:lnTo>
                    <a:pt x="40" y="11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40" name="Freeform 762"/>
            <p:cNvSpPr/>
            <p:nvPr/>
          </p:nvSpPr>
          <p:spPr>
            <a:xfrm>
              <a:off x="2752" y="1909"/>
              <a:ext cx="78" cy="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41" name="Freeform 763"/>
            <p:cNvSpPr/>
            <p:nvPr/>
          </p:nvSpPr>
          <p:spPr>
            <a:xfrm>
              <a:off x="2733" y="1752"/>
              <a:ext cx="117" cy="15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  <a:lnTo>
                    <a:pt x="96" y="11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42" name="Freeform 764"/>
            <p:cNvSpPr/>
            <p:nvPr/>
          </p:nvSpPr>
          <p:spPr>
            <a:xfrm>
              <a:off x="2752" y="1909"/>
              <a:ext cx="78" cy="8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43" name="Freeform 765"/>
            <p:cNvSpPr/>
            <p:nvPr/>
          </p:nvSpPr>
          <p:spPr>
            <a:xfrm>
              <a:off x="2733" y="1752"/>
              <a:ext cx="117" cy="15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44" name="Freeform 766"/>
            <p:cNvSpPr/>
            <p:nvPr/>
          </p:nvSpPr>
          <p:spPr>
            <a:xfrm>
              <a:off x="2733" y="1752"/>
              <a:ext cx="117" cy="15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45" name="Freeform 767"/>
            <p:cNvSpPr/>
            <p:nvPr/>
          </p:nvSpPr>
          <p:spPr>
            <a:xfrm>
              <a:off x="2624" y="1743"/>
              <a:ext cx="39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46" name="Freeform 768"/>
            <p:cNvSpPr/>
            <p:nvPr/>
          </p:nvSpPr>
          <p:spPr>
            <a:xfrm>
              <a:off x="2614" y="1772"/>
              <a:ext cx="29" cy="7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47" name="Freeform 769"/>
            <p:cNvSpPr/>
            <p:nvPr/>
          </p:nvSpPr>
          <p:spPr>
            <a:xfrm>
              <a:off x="2624" y="1743"/>
              <a:ext cx="39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48" name="Freeform 770"/>
            <p:cNvSpPr/>
            <p:nvPr/>
          </p:nvSpPr>
          <p:spPr>
            <a:xfrm>
              <a:off x="2614" y="1772"/>
              <a:ext cx="29" cy="7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49" name="Freeform 771"/>
            <p:cNvSpPr/>
            <p:nvPr/>
          </p:nvSpPr>
          <p:spPr>
            <a:xfrm>
              <a:off x="2791" y="2203"/>
              <a:ext cx="206" cy="20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50" name="Freeform 772"/>
            <p:cNvSpPr/>
            <p:nvPr/>
          </p:nvSpPr>
          <p:spPr>
            <a:xfrm>
              <a:off x="2624" y="1645"/>
              <a:ext cx="49" cy="59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</a:cxnLst>
              <a:rect l="0" t="0" r="0" b="0"/>
              <a:pathLst>
                <a:path w="40" h="48">
                  <a:moveTo>
                    <a:pt x="0" y="48"/>
                  </a:moveTo>
                  <a:lnTo>
                    <a:pt x="16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51" name="Freeform 773"/>
            <p:cNvSpPr/>
            <p:nvPr/>
          </p:nvSpPr>
          <p:spPr>
            <a:xfrm>
              <a:off x="0" y="343"/>
              <a:ext cx="421" cy="57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44" h="472">
                  <a:moveTo>
                    <a:pt x="336" y="64"/>
                  </a:moveTo>
                  <a:lnTo>
                    <a:pt x="328" y="48"/>
                  </a:lnTo>
                  <a:lnTo>
                    <a:pt x="288" y="56"/>
                  </a:lnTo>
                  <a:lnTo>
                    <a:pt x="240" y="32"/>
                  </a:lnTo>
                  <a:lnTo>
                    <a:pt x="216" y="32"/>
                  </a:lnTo>
                  <a:lnTo>
                    <a:pt x="192" y="24"/>
                  </a:lnTo>
                  <a:lnTo>
                    <a:pt x="192" y="8"/>
                  </a:lnTo>
                  <a:lnTo>
                    <a:pt x="152" y="0"/>
                  </a:lnTo>
                  <a:lnTo>
                    <a:pt x="136" y="16"/>
                  </a:lnTo>
                  <a:lnTo>
                    <a:pt x="104" y="24"/>
                  </a:lnTo>
                  <a:lnTo>
                    <a:pt x="80" y="40"/>
                  </a:lnTo>
                  <a:lnTo>
                    <a:pt x="64" y="80"/>
                  </a:lnTo>
                  <a:lnTo>
                    <a:pt x="32" y="88"/>
                  </a:lnTo>
                  <a:lnTo>
                    <a:pt x="32" y="112"/>
                  </a:lnTo>
                  <a:lnTo>
                    <a:pt x="56" y="144"/>
                  </a:lnTo>
                  <a:lnTo>
                    <a:pt x="80" y="160"/>
                  </a:lnTo>
                  <a:lnTo>
                    <a:pt x="80" y="176"/>
                  </a:lnTo>
                  <a:lnTo>
                    <a:pt x="64" y="184"/>
                  </a:lnTo>
                  <a:lnTo>
                    <a:pt x="40" y="176"/>
                  </a:lnTo>
                  <a:lnTo>
                    <a:pt x="0" y="200"/>
                  </a:lnTo>
                  <a:lnTo>
                    <a:pt x="16" y="216"/>
                  </a:lnTo>
                  <a:lnTo>
                    <a:pt x="32" y="232"/>
                  </a:lnTo>
                  <a:lnTo>
                    <a:pt x="64" y="232"/>
                  </a:lnTo>
                  <a:lnTo>
                    <a:pt x="96" y="232"/>
                  </a:lnTo>
                  <a:lnTo>
                    <a:pt x="80" y="264"/>
                  </a:lnTo>
                  <a:lnTo>
                    <a:pt x="48" y="272"/>
                  </a:lnTo>
                  <a:lnTo>
                    <a:pt x="24" y="288"/>
                  </a:lnTo>
                  <a:lnTo>
                    <a:pt x="24" y="312"/>
                  </a:lnTo>
                  <a:lnTo>
                    <a:pt x="48" y="328"/>
                  </a:lnTo>
                  <a:lnTo>
                    <a:pt x="56" y="352"/>
                  </a:lnTo>
                  <a:lnTo>
                    <a:pt x="72" y="360"/>
                  </a:lnTo>
                  <a:lnTo>
                    <a:pt x="80" y="384"/>
                  </a:lnTo>
                  <a:lnTo>
                    <a:pt x="104" y="384"/>
                  </a:lnTo>
                  <a:lnTo>
                    <a:pt x="144" y="384"/>
                  </a:lnTo>
                  <a:lnTo>
                    <a:pt x="120" y="416"/>
                  </a:lnTo>
                  <a:lnTo>
                    <a:pt x="64" y="472"/>
                  </a:lnTo>
                  <a:lnTo>
                    <a:pt x="128" y="432"/>
                  </a:lnTo>
                  <a:lnTo>
                    <a:pt x="184" y="376"/>
                  </a:lnTo>
                  <a:lnTo>
                    <a:pt x="176" y="368"/>
                  </a:lnTo>
                  <a:lnTo>
                    <a:pt x="208" y="328"/>
                  </a:lnTo>
                  <a:lnTo>
                    <a:pt x="216" y="344"/>
                  </a:lnTo>
                  <a:lnTo>
                    <a:pt x="224" y="360"/>
                  </a:lnTo>
                  <a:lnTo>
                    <a:pt x="248" y="344"/>
                  </a:lnTo>
                  <a:lnTo>
                    <a:pt x="272" y="328"/>
                  </a:lnTo>
                  <a:lnTo>
                    <a:pt x="288" y="336"/>
                  </a:lnTo>
                  <a:lnTo>
                    <a:pt x="344" y="344"/>
                  </a:lnTo>
                  <a:lnTo>
                    <a:pt x="344" y="64"/>
                  </a:lnTo>
                  <a:lnTo>
                    <a:pt x="336" y="6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52" name="Freeform 774"/>
            <p:cNvSpPr/>
            <p:nvPr/>
          </p:nvSpPr>
          <p:spPr>
            <a:xfrm>
              <a:off x="2791" y="2203"/>
              <a:ext cx="206" cy="20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53" name="Freeform 775"/>
            <p:cNvSpPr/>
            <p:nvPr/>
          </p:nvSpPr>
          <p:spPr>
            <a:xfrm>
              <a:off x="0" y="343"/>
              <a:ext cx="421" cy="57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44" h="472">
                  <a:moveTo>
                    <a:pt x="336" y="64"/>
                  </a:moveTo>
                  <a:lnTo>
                    <a:pt x="328" y="48"/>
                  </a:lnTo>
                  <a:lnTo>
                    <a:pt x="288" y="56"/>
                  </a:lnTo>
                  <a:lnTo>
                    <a:pt x="240" y="32"/>
                  </a:lnTo>
                  <a:lnTo>
                    <a:pt x="216" y="32"/>
                  </a:lnTo>
                  <a:lnTo>
                    <a:pt x="192" y="24"/>
                  </a:lnTo>
                  <a:lnTo>
                    <a:pt x="192" y="8"/>
                  </a:lnTo>
                  <a:lnTo>
                    <a:pt x="152" y="0"/>
                  </a:lnTo>
                  <a:lnTo>
                    <a:pt x="136" y="16"/>
                  </a:lnTo>
                  <a:lnTo>
                    <a:pt x="104" y="24"/>
                  </a:lnTo>
                  <a:lnTo>
                    <a:pt x="80" y="40"/>
                  </a:lnTo>
                  <a:lnTo>
                    <a:pt x="64" y="80"/>
                  </a:lnTo>
                  <a:lnTo>
                    <a:pt x="32" y="88"/>
                  </a:lnTo>
                  <a:lnTo>
                    <a:pt x="32" y="112"/>
                  </a:lnTo>
                  <a:lnTo>
                    <a:pt x="56" y="144"/>
                  </a:lnTo>
                  <a:lnTo>
                    <a:pt x="80" y="160"/>
                  </a:lnTo>
                  <a:lnTo>
                    <a:pt x="80" y="176"/>
                  </a:lnTo>
                  <a:lnTo>
                    <a:pt x="64" y="184"/>
                  </a:lnTo>
                  <a:lnTo>
                    <a:pt x="40" y="176"/>
                  </a:lnTo>
                  <a:lnTo>
                    <a:pt x="0" y="200"/>
                  </a:lnTo>
                  <a:lnTo>
                    <a:pt x="16" y="216"/>
                  </a:lnTo>
                  <a:lnTo>
                    <a:pt x="32" y="232"/>
                  </a:lnTo>
                  <a:lnTo>
                    <a:pt x="64" y="232"/>
                  </a:lnTo>
                  <a:lnTo>
                    <a:pt x="96" y="232"/>
                  </a:lnTo>
                  <a:lnTo>
                    <a:pt x="80" y="264"/>
                  </a:lnTo>
                  <a:lnTo>
                    <a:pt x="48" y="272"/>
                  </a:lnTo>
                  <a:lnTo>
                    <a:pt x="24" y="288"/>
                  </a:lnTo>
                  <a:lnTo>
                    <a:pt x="24" y="312"/>
                  </a:lnTo>
                  <a:lnTo>
                    <a:pt x="48" y="328"/>
                  </a:lnTo>
                  <a:lnTo>
                    <a:pt x="56" y="352"/>
                  </a:lnTo>
                  <a:lnTo>
                    <a:pt x="72" y="360"/>
                  </a:lnTo>
                  <a:lnTo>
                    <a:pt x="80" y="384"/>
                  </a:lnTo>
                  <a:lnTo>
                    <a:pt x="104" y="384"/>
                  </a:lnTo>
                  <a:lnTo>
                    <a:pt x="144" y="384"/>
                  </a:lnTo>
                  <a:lnTo>
                    <a:pt x="120" y="416"/>
                  </a:lnTo>
                  <a:lnTo>
                    <a:pt x="64" y="472"/>
                  </a:lnTo>
                  <a:lnTo>
                    <a:pt x="128" y="432"/>
                  </a:lnTo>
                  <a:lnTo>
                    <a:pt x="184" y="376"/>
                  </a:lnTo>
                  <a:lnTo>
                    <a:pt x="176" y="368"/>
                  </a:lnTo>
                  <a:lnTo>
                    <a:pt x="208" y="328"/>
                  </a:lnTo>
                  <a:lnTo>
                    <a:pt x="216" y="344"/>
                  </a:lnTo>
                  <a:lnTo>
                    <a:pt x="224" y="360"/>
                  </a:lnTo>
                  <a:lnTo>
                    <a:pt x="248" y="344"/>
                  </a:lnTo>
                  <a:lnTo>
                    <a:pt x="272" y="328"/>
                  </a:lnTo>
                  <a:lnTo>
                    <a:pt x="288" y="336"/>
                  </a:lnTo>
                  <a:lnTo>
                    <a:pt x="344" y="344"/>
                  </a:lnTo>
                  <a:lnTo>
                    <a:pt x="344" y="64"/>
                  </a:lnTo>
                  <a:lnTo>
                    <a:pt x="336" y="6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54" name="Freeform 776"/>
            <p:cNvSpPr/>
            <p:nvPr/>
          </p:nvSpPr>
          <p:spPr>
            <a:xfrm>
              <a:off x="421" y="313"/>
              <a:ext cx="1322" cy="91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080" h="744">
                  <a:moveTo>
                    <a:pt x="624" y="632"/>
                  </a:moveTo>
                  <a:lnTo>
                    <a:pt x="648" y="640"/>
                  </a:lnTo>
                  <a:lnTo>
                    <a:pt x="720" y="672"/>
                  </a:lnTo>
                  <a:lnTo>
                    <a:pt x="744" y="720"/>
                  </a:lnTo>
                  <a:lnTo>
                    <a:pt x="744" y="744"/>
                  </a:lnTo>
                  <a:lnTo>
                    <a:pt x="792" y="728"/>
                  </a:lnTo>
                  <a:lnTo>
                    <a:pt x="824" y="704"/>
                  </a:lnTo>
                  <a:lnTo>
                    <a:pt x="840" y="704"/>
                  </a:lnTo>
                  <a:lnTo>
                    <a:pt x="880" y="696"/>
                  </a:lnTo>
                  <a:lnTo>
                    <a:pt x="912" y="656"/>
                  </a:lnTo>
                  <a:lnTo>
                    <a:pt x="928" y="656"/>
                  </a:lnTo>
                  <a:lnTo>
                    <a:pt x="936" y="696"/>
                  </a:lnTo>
                  <a:lnTo>
                    <a:pt x="952" y="688"/>
                  </a:lnTo>
                  <a:lnTo>
                    <a:pt x="968" y="688"/>
                  </a:lnTo>
                  <a:lnTo>
                    <a:pt x="960" y="704"/>
                  </a:lnTo>
                  <a:lnTo>
                    <a:pt x="968" y="720"/>
                  </a:lnTo>
                  <a:lnTo>
                    <a:pt x="1000" y="688"/>
                  </a:lnTo>
                  <a:lnTo>
                    <a:pt x="1016" y="672"/>
                  </a:lnTo>
                  <a:lnTo>
                    <a:pt x="976" y="672"/>
                  </a:lnTo>
                  <a:lnTo>
                    <a:pt x="960" y="648"/>
                  </a:lnTo>
                  <a:lnTo>
                    <a:pt x="976" y="632"/>
                  </a:lnTo>
                  <a:lnTo>
                    <a:pt x="976" y="616"/>
                  </a:lnTo>
                  <a:lnTo>
                    <a:pt x="920" y="632"/>
                  </a:lnTo>
                  <a:lnTo>
                    <a:pt x="896" y="656"/>
                  </a:lnTo>
                  <a:lnTo>
                    <a:pt x="904" y="624"/>
                  </a:lnTo>
                  <a:lnTo>
                    <a:pt x="936" y="608"/>
                  </a:lnTo>
                  <a:lnTo>
                    <a:pt x="952" y="592"/>
                  </a:lnTo>
                  <a:lnTo>
                    <a:pt x="1000" y="600"/>
                  </a:lnTo>
                  <a:lnTo>
                    <a:pt x="1032" y="592"/>
                  </a:lnTo>
                  <a:lnTo>
                    <a:pt x="1064" y="576"/>
                  </a:lnTo>
                  <a:lnTo>
                    <a:pt x="1080" y="560"/>
                  </a:lnTo>
                  <a:lnTo>
                    <a:pt x="1064" y="520"/>
                  </a:lnTo>
                  <a:lnTo>
                    <a:pt x="1064" y="496"/>
                  </a:lnTo>
                  <a:lnTo>
                    <a:pt x="1008" y="472"/>
                  </a:lnTo>
                  <a:lnTo>
                    <a:pt x="1008" y="456"/>
                  </a:lnTo>
                  <a:lnTo>
                    <a:pt x="968" y="368"/>
                  </a:lnTo>
                  <a:lnTo>
                    <a:pt x="952" y="408"/>
                  </a:lnTo>
                  <a:lnTo>
                    <a:pt x="928" y="416"/>
                  </a:lnTo>
                  <a:lnTo>
                    <a:pt x="920" y="408"/>
                  </a:lnTo>
                  <a:lnTo>
                    <a:pt x="904" y="408"/>
                  </a:lnTo>
                  <a:lnTo>
                    <a:pt x="904" y="352"/>
                  </a:lnTo>
                  <a:lnTo>
                    <a:pt x="880" y="344"/>
                  </a:lnTo>
                  <a:lnTo>
                    <a:pt x="864" y="320"/>
                  </a:lnTo>
                  <a:lnTo>
                    <a:pt x="840" y="320"/>
                  </a:lnTo>
                  <a:lnTo>
                    <a:pt x="816" y="312"/>
                  </a:lnTo>
                  <a:lnTo>
                    <a:pt x="800" y="320"/>
                  </a:lnTo>
                  <a:lnTo>
                    <a:pt x="800" y="336"/>
                  </a:lnTo>
                  <a:lnTo>
                    <a:pt x="800" y="360"/>
                  </a:lnTo>
                  <a:lnTo>
                    <a:pt x="800" y="400"/>
                  </a:lnTo>
                  <a:lnTo>
                    <a:pt x="792" y="416"/>
                  </a:lnTo>
                  <a:lnTo>
                    <a:pt x="816" y="464"/>
                  </a:lnTo>
                  <a:lnTo>
                    <a:pt x="776" y="504"/>
                  </a:lnTo>
                  <a:lnTo>
                    <a:pt x="784" y="560"/>
                  </a:lnTo>
                  <a:lnTo>
                    <a:pt x="768" y="576"/>
                  </a:lnTo>
                  <a:lnTo>
                    <a:pt x="752" y="568"/>
                  </a:lnTo>
                  <a:lnTo>
                    <a:pt x="744" y="496"/>
                  </a:lnTo>
                  <a:lnTo>
                    <a:pt x="704" y="488"/>
                  </a:lnTo>
                  <a:lnTo>
                    <a:pt x="632" y="448"/>
                  </a:lnTo>
                  <a:lnTo>
                    <a:pt x="616" y="448"/>
                  </a:lnTo>
                  <a:lnTo>
                    <a:pt x="600" y="408"/>
                  </a:lnTo>
                  <a:lnTo>
                    <a:pt x="592" y="400"/>
                  </a:lnTo>
                  <a:lnTo>
                    <a:pt x="624" y="304"/>
                  </a:lnTo>
                  <a:lnTo>
                    <a:pt x="640" y="280"/>
                  </a:lnTo>
                  <a:lnTo>
                    <a:pt x="664" y="272"/>
                  </a:lnTo>
                  <a:lnTo>
                    <a:pt x="672" y="272"/>
                  </a:lnTo>
                  <a:lnTo>
                    <a:pt x="688" y="232"/>
                  </a:lnTo>
                  <a:lnTo>
                    <a:pt x="696" y="200"/>
                  </a:lnTo>
                  <a:lnTo>
                    <a:pt x="736" y="192"/>
                  </a:lnTo>
                  <a:lnTo>
                    <a:pt x="752" y="176"/>
                  </a:lnTo>
                  <a:lnTo>
                    <a:pt x="744" y="136"/>
                  </a:lnTo>
                  <a:lnTo>
                    <a:pt x="752" y="112"/>
                  </a:lnTo>
                  <a:lnTo>
                    <a:pt x="736" y="96"/>
                  </a:lnTo>
                  <a:lnTo>
                    <a:pt x="712" y="88"/>
                  </a:lnTo>
                  <a:lnTo>
                    <a:pt x="704" y="128"/>
                  </a:lnTo>
                  <a:lnTo>
                    <a:pt x="680" y="168"/>
                  </a:lnTo>
                  <a:lnTo>
                    <a:pt x="672" y="120"/>
                  </a:lnTo>
                  <a:lnTo>
                    <a:pt x="656" y="104"/>
                  </a:lnTo>
                  <a:lnTo>
                    <a:pt x="640" y="128"/>
                  </a:lnTo>
                  <a:lnTo>
                    <a:pt x="632" y="104"/>
                  </a:lnTo>
                  <a:lnTo>
                    <a:pt x="616" y="80"/>
                  </a:lnTo>
                  <a:lnTo>
                    <a:pt x="608" y="40"/>
                  </a:lnTo>
                  <a:lnTo>
                    <a:pt x="584" y="0"/>
                  </a:lnTo>
                  <a:lnTo>
                    <a:pt x="568" y="56"/>
                  </a:lnTo>
                  <a:lnTo>
                    <a:pt x="568" y="80"/>
                  </a:lnTo>
                  <a:lnTo>
                    <a:pt x="592" y="104"/>
                  </a:lnTo>
                  <a:lnTo>
                    <a:pt x="600" y="128"/>
                  </a:lnTo>
                  <a:lnTo>
                    <a:pt x="576" y="144"/>
                  </a:lnTo>
                  <a:lnTo>
                    <a:pt x="568" y="136"/>
                  </a:lnTo>
                  <a:lnTo>
                    <a:pt x="552" y="136"/>
                  </a:lnTo>
                  <a:lnTo>
                    <a:pt x="544" y="160"/>
                  </a:lnTo>
                  <a:lnTo>
                    <a:pt x="512" y="152"/>
                  </a:lnTo>
                  <a:lnTo>
                    <a:pt x="472" y="152"/>
                  </a:lnTo>
                  <a:lnTo>
                    <a:pt x="448" y="136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24" y="176"/>
                  </a:lnTo>
                  <a:lnTo>
                    <a:pt x="408" y="176"/>
                  </a:lnTo>
                  <a:lnTo>
                    <a:pt x="392" y="152"/>
                  </a:lnTo>
                  <a:lnTo>
                    <a:pt x="344" y="160"/>
                  </a:lnTo>
                  <a:lnTo>
                    <a:pt x="328" y="144"/>
                  </a:lnTo>
                  <a:lnTo>
                    <a:pt x="336" y="128"/>
                  </a:lnTo>
                  <a:lnTo>
                    <a:pt x="304" y="120"/>
                  </a:lnTo>
                  <a:lnTo>
                    <a:pt x="272" y="104"/>
                  </a:lnTo>
                  <a:lnTo>
                    <a:pt x="232" y="88"/>
                  </a:lnTo>
                  <a:lnTo>
                    <a:pt x="200" y="96"/>
                  </a:lnTo>
                  <a:lnTo>
                    <a:pt x="176" y="64"/>
                  </a:lnTo>
                  <a:lnTo>
                    <a:pt x="96" y="104"/>
                  </a:lnTo>
                  <a:lnTo>
                    <a:pt x="80" y="120"/>
                  </a:lnTo>
                  <a:lnTo>
                    <a:pt x="48" y="112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368"/>
                  </a:lnTo>
                  <a:lnTo>
                    <a:pt x="40" y="392"/>
                  </a:lnTo>
                  <a:lnTo>
                    <a:pt x="72" y="376"/>
                  </a:lnTo>
                  <a:lnTo>
                    <a:pt x="120" y="456"/>
                  </a:lnTo>
                  <a:lnTo>
                    <a:pt x="144" y="472"/>
                  </a:lnTo>
                  <a:lnTo>
                    <a:pt x="144" y="504"/>
                  </a:lnTo>
                  <a:lnTo>
                    <a:pt x="152" y="528"/>
                  </a:lnTo>
                  <a:lnTo>
                    <a:pt x="184" y="576"/>
                  </a:lnTo>
                  <a:lnTo>
                    <a:pt x="232" y="600"/>
                  </a:lnTo>
                  <a:lnTo>
                    <a:pt x="232" y="624"/>
                  </a:lnTo>
                  <a:lnTo>
                    <a:pt x="584" y="624"/>
                  </a:lnTo>
                  <a:lnTo>
                    <a:pt x="624" y="6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55" name="Freeform 777"/>
            <p:cNvSpPr/>
            <p:nvPr/>
          </p:nvSpPr>
          <p:spPr>
            <a:xfrm>
              <a:off x="676" y="1077"/>
              <a:ext cx="890" cy="46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56" name="Freeform 779"/>
            <p:cNvSpPr/>
            <p:nvPr/>
          </p:nvSpPr>
          <p:spPr>
            <a:xfrm>
              <a:off x="676" y="1077"/>
              <a:ext cx="890" cy="46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57" name="Freeform 780"/>
            <p:cNvSpPr/>
            <p:nvPr/>
          </p:nvSpPr>
          <p:spPr>
            <a:xfrm>
              <a:off x="1243" y="1704"/>
              <a:ext cx="69" cy="6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56">
                  <a:moveTo>
                    <a:pt x="56" y="56"/>
                  </a:moveTo>
                  <a:lnTo>
                    <a:pt x="56" y="48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0" y="24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56" y="5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58" name="Freeform 781"/>
            <p:cNvSpPr/>
            <p:nvPr/>
          </p:nvSpPr>
          <p:spPr>
            <a:xfrm>
              <a:off x="1273" y="1772"/>
              <a:ext cx="58" cy="39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48" h="32">
                  <a:moveTo>
                    <a:pt x="32" y="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40" y="32"/>
                  </a:lnTo>
                  <a:lnTo>
                    <a:pt x="48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59" name="Freeform 782"/>
            <p:cNvSpPr/>
            <p:nvPr/>
          </p:nvSpPr>
          <p:spPr>
            <a:xfrm>
              <a:off x="1322" y="1792"/>
              <a:ext cx="88" cy="3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2" h="32">
                  <a:moveTo>
                    <a:pt x="56" y="8"/>
                  </a:moveTo>
                  <a:lnTo>
                    <a:pt x="4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64" y="32"/>
                  </a:lnTo>
                  <a:lnTo>
                    <a:pt x="72" y="16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60" name="Freeform 783"/>
            <p:cNvSpPr/>
            <p:nvPr/>
          </p:nvSpPr>
          <p:spPr>
            <a:xfrm>
              <a:off x="1380" y="1752"/>
              <a:ext cx="186" cy="19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52" h="160">
                  <a:moveTo>
                    <a:pt x="152" y="136"/>
                  </a:moveTo>
                  <a:lnTo>
                    <a:pt x="152" y="104"/>
                  </a:lnTo>
                  <a:lnTo>
                    <a:pt x="144" y="88"/>
                  </a:lnTo>
                  <a:lnTo>
                    <a:pt x="144" y="80"/>
                  </a:lnTo>
                  <a:lnTo>
                    <a:pt x="128" y="80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8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24" y="48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24" y="88"/>
                  </a:lnTo>
                  <a:lnTo>
                    <a:pt x="24" y="104"/>
                  </a:lnTo>
                  <a:lnTo>
                    <a:pt x="24" y="120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32" y="152"/>
                  </a:lnTo>
                  <a:lnTo>
                    <a:pt x="48" y="160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61" name="Freeform 784"/>
            <p:cNvSpPr/>
            <p:nvPr/>
          </p:nvSpPr>
          <p:spPr>
            <a:xfrm>
              <a:off x="1439" y="1919"/>
              <a:ext cx="127" cy="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</a:cxnLst>
              <a:rect l="0" t="0" r="0" b="0"/>
              <a:pathLst>
                <a:path w="104" h="72">
                  <a:moveTo>
                    <a:pt x="0" y="24"/>
                  </a:move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62" name="Freeform 785"/>
            <p:cNvSpPr/>
            <p:nvPr/>
          </p:nvSpPr>
          <p:spPr>
            <a:xfrm>
              <a:off x="1439" y="1919"/>
              <a:ext cx="127" cy="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63" name="Freeform 786"/>
            <p:cNvSpPr/>
            <p:nvPr/>
          </p:nvSpPr>
          <p:spPr>
            <a:xfrm>
              <a:off x="1439" y="1919"/>
              <a:ext cx="127" cy="88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64" name="Freeform 787"/>
            <p:cNvSpPr/>
            <p:nvPr/>
          </p:nvSpPr>
          <p:spPr>
            <a:xfrm>
              <a:off x="1655" y="1811"/>
              <a:ext cx="78" cy="10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65" name="Freeform 788"/>
            <p:cNvSpPr/>
            <p:nvPr/>
          </p:nvSpPr>
          <p:spPr>
            <a:xfrm>
              <a:off x="1762" y="1850"/>
              <a:ext cx="49" cy="5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66" name="Freeform 789"/>
            <p:cNvSpPr/>
            <p:nvPr/>
          </p:nvSpPr>
          <p:spPr>
            <a:xfrm>
              <a:off x="1655" y="1811"/>
              <a:ext cx="78" cy="10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67" name="Freeform 790"/>
            <p:cNvSpPr/>
            <p:nvPr/>
          </p:nvSpPr>
          <p:spPr>
            <a:xfrm>
              <a:off x="1762" y="1850"/>
              <a:ext cx="49" cy="5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68" name="Freeform 791"/>
            <p:cNvSpPr/>
            <p:nvPr/>
          </p:nvSpPr>
          <p:spPr>
            <a:xfrm>
              <a:off x="1469" y="2291"/>
              <a:ext cx="303" cy="62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48" h="512">
                  <a:moveTo>
                    <a:pt x="192" y="144"/>
                  </a:moveTo>
                  <a:lnTo>
                    <a:pt x="192" y="128"/>
                  </a:lnTo>
                  <a:lnTo>
                    <a:pt x="200" y="112"/>
                  </a:lnTo>
                  <a:lnTo>
                    <a:pt x="232" y="88"/>
                  </a:lnTo>
                  <a:lnTo>
                    <a:pt x="240" y="80"/>
                  </a:lnTo>
                  <a:lnTo>
                    <a:pt x="248" y="56"/>
                  </a:lnTo>
                  <a:lnTo>
                    <a:pt x="248" y="48"/>
                  </a:lnTo>
                  <a:lnTo>
                    <a:pt x="232" y="56"/>
                  </a:lnTo>
                  <a:lnTo>
                    <a:pt x="208" y="72"/>
                  </a:lnTo>
                  <a:lnTo>
                    <a:pt x="192" y="64"/>
                  </a:lnTo>
                  <a:lnTo>
                    <a:pt x="192" y="40"/>
                  </a:lnTo>
                  <a:lnTo>
                    <a:pt x="184" y="32"/>
                  </a:lnTo>
                  <a:lnTo>
                    <a:pt x="160" y="24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80" y="8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56" y="80"/>
                  </a:lnTo>
                  <a:lnTo>
                    <a:pt x="48" y="128"/>
                  </a:lnTo>
                  <a:lnTo>
                    <a:pt x="48" y="168"/>
                  </a:lnTo>
                  <a:lnTo>
                    <a:pt x="24" y="224"/>
                  </a:lnTo>
                  <a:lnTo>
                    <a:pt x="24" y="280"/>
                  </a:lnTo>
                  <a:lnTo>
                    <a:pt x="24" y="304"/>
                  </a:lnTo>
                  <a:lnTo>
                    <a:pt x="16" y="336"/>
                  </a:lnTo>
                  <a:lnTo>
                    <a:pt x="24" y="352"/>
                  </a:lnTo>
                  <a:lnTo>
                    <a:pt x="16" y="416"/>
                  </a:lnTo>
                  <a:lnTo>
                    <a:pt x="0" y="440"/>
                  </a:lnTo>
                  <a:lnTo>
                    <a:pt x="8" y="464"/>
                  </a:lnTo>
                  <a:lnTo>
                    <a:pt x="16" y="488"/>
                  </a:lnTo>
                  <a:lnTo>
                    <a:pt x="80" y="512"/>
                  </a:lnTo>
                  <a:lnTo>
                    <a:pt x="64" y="496"/>
                  </a:lnTo>
                  <a:lnTo>
                    <a:pt x="56" y="472"/>
                  </a:lnTo>
                  <a:lnTo>
                    <a:pt x="64" y="448"/>
                  </a:lnTo>
                  <a:lnTo>
                    <a:pt x="80" y="424"/>
                  </a:lnTo>
                  <a:lnTo>
                    <a:pt x="88" y="416"/>
                  </a:lnTo>
                  <a:lnTo>
                    <a:pt x="96" y="392"/>
                  </a:lnTo>
                  <a:lnTo>
                    <a:pt x="88" y="384"/>
                  </a:lnTo>
                  <a:lnTo>
                    <a:pt x="80" y="368"/>
                  </a:lnTo>
                  <a:lnTo>
                    <a:pt x="96" y="344"/>
                  </a:lnTo>
                  <a:lnTo>
                    <a:pt x="112" y="328"/>
                  </a:lnTo>
                  <a:lnTo>
                    <a:pt x="120" y="304"/>
                  </a:lnTo>
                  <a:lnTo>
                    <a:pt x="120" y="296"/>
                  </a:lnTo>
                  <a:lnTo>
                    <a:pt x="112" y="296"/>
                  </a:lnTo>
                  <a:lnTo>
                    <a:pt x="112" y="288"/>
                  </a:lnTo>
                  <a:lnTo>
                    <a:pt x="136" y="280"/>
                  </a:lnTo>
                  <a:lnTo>
                    <a:pt x="144" y="264"/>
                  </a:lnTo>
                  <a:lnTo>
                    <a:pt x="152" y="248"/>
                  </a:lnTo>
                  <a:lnTo>
                    <a:pt x="192" y="232"/>
                  </a:lnTo>
                  <a:lnTo>
                    <a:pt x="200" y="224"/>
                  </a:lnTo>
                  <a:lnTo>
                    <a:pt x="208" y="224"/>
                  </a:lnTo>
                  <a:lnTo>
                    <a:pt x="216" y="200"/>
                  </a:lnTo>
                  <a:lnTo>
                    <a:pt x="208" y="184"/>
                  </a:lnTo>
                  <a:lnTo>
                    <a:pt x="192" y="176"/>
                  </a:lnTo>
                  <a:lnTo>
                    <a:pt x="208" y="176"/>
                  </a:lnTo>
                  <a:lnTo>
                    <a:pt x="192" y="168"/>
                  </a:lnTo>
                  <a:lnTo>
                    <a:pt x="192" y="14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69" name="Freeform 792"/>
            <p:cNvSpPr/>
            <p:nvPr/>
          </p:nvSpPr>
          <p:spPr>
            <a:xfrm>
              <a:off x="1635" y="2252"/>
              <a:ext cx="137" cy="127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0" t="0" r="0" b="0"/>
              <a:pathLst>
                <a:path w="112" h="104">
                  <a:moveTo>
                    <a:pt x="32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48" y="64"/>
                  </a:lnTo>
                  <a:lnTo>
                    <a:pt x="56" y="72"/>
                  </a:lnTo>
                  <a:lnTo>
                    <a:pt x="56" y="96"/>
                  </a:lnTo>
                  <a:lnTo>
                    <a:pt x="72" y="104"/>
                  </a:lnTo>
                  <a:lnTo>
                    <a:pt x="96" y="88"/>
                  </a:lnTo>
                  <a:lnTo>
                    <a:pt x="112" y="80"/>
                  </a:lnTo>
                  <a:lnTo>
                    <a:pt x="104" y="72"/>
                  </a:lnTo>
                  <a:lnTo>
                    <a:pt x="104" y="56"/>
                  </a:lnTo>
                  <a:lnTo>
                    <a:pt x="96" y="56"/>
                  </a:lnTo>
                  <a:lnTo>
                    <a:pt x="80" y="32"/>
                  </a:lnTo>
                  <a:lnTo>
                    <a:pt x="72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70" name="Freeform 793"/>
            <p:cNvSpPr/>
            <p:nvPr/>
          </p:nvSpPr>
          <p:spPr>
            <a:xfrm>
              <a:off x="1703" y="2428"/>
              <a:ext cx="79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71" name="Freeform 794"/>
            <p:cNvSpPr/>
            <p:nvPr/>
          </p:nvSpPr>
          <p:spPr>
            <a:xfrm>
              <a:off x="1527" y="2095"/>
              <a:ext cx="176" cy="20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44" h="168">
                  <a:moveTo>
                    <a:pt x="88" y="160"/>
                  </a:moveTo>
                  <a:lnTo>
                    <a:pt x="88" y="152"/>
                  </a:lnTo>
                  <a:lnTo>
                    <a:pt x="120" y="128"/>
                  </a:lnTo>
                  <a:lnTo>
                    <a:pt x="136" y="128"/>
                  </a:lnTo>
                  <a:lnTo>
                    <a:pt x="144" y="128"/>
                  </a:lnTo>
                  <a:lnTo>
                    <a:pt x="144" y="104"/>
                  </a:lnTo>
                  <a:lnTo>
                    <a:pt x="144" y="88"/>
                  </a:lnTo>
                  <a:lnTo>
                    <a:pt x="120" y="80"/>
                  </a:lnTo>
                  <a:lnTo>
                    <a:pt x="112" y="72"/>
                  </a:lnTo>
                  <a:lnTo>
                    <a:pt x="112" y="56"/>
                  </a:lnTo>
                  <a:lnTo>
                    <a:pt x="88" y="40"/>
                  </a:lnTo>
                  <a:lnTo>
                    <a:pt x="64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8" y="64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12"/>
                  </a:lnTo>
                  <a:lnTo>
                    <a:pt x="8" y="128"/>
                  </a:lnTo>
                  <a:lnTo>
                    <a:pt x="24" y="160"/>
                  </a:lnTo>
                  <a:lnTo>
                    <a:pt x="32" y="168"/>
                  </a:lnTo>
                  <a:lnTo>
                    <a:pt x="40" y="160"/>
                  </a:lnTo>
                  <a:lnTo>
                    <a:pt x="48" y="160"/>
                  </a:lnTo>
                  <a:lnTo>
                    <a:pt x="64" y="168"/>
                  </a:lnTo>
                  <a:lnTo>
                    <a:pt x="72" y="160"/>
                  </a:lnTo>
                  <a:lnTo>
                    <a:pt x="88" y="16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72" name="Freeform 795"/>
            <p:cNvSpPr/>
            <p:nvPr/>
          </p:nvSpPr>
          <p:spPr>
            <a:xfrm>
              <a:off x="1469" y="1860"/>
              <a:ext cx="597" cy="63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88" h="520">
                  <a:moveTo>
                    <a:pt x="248" y="400"/>
                  </a:moveTo>
                  <a:lnTo>
                    <a:pt x="248" y="408"/>
                  </a:lnTo>
                  <a:lnTo>
                    <a:pt x="240" y="432"/>
                  </a:lnTo>
                  <a:lnTo>
                    <a:pt x="232" y="440"/>
                  </a:lnTo>
                  <a:lnTo>
                    <a:pt x="200" y="464"/>
                  </a:lnTo>
                  <a:lnTo>
                    <a:pt x="208" y="464"/>
                  </a:lnTo>
                  <a:lnTo>
                    <a:pt x="200" y="464"/>
                  </a:lnTo>
                  <a:lnTo>
                    <a:pt x="216" y="472"/>
                  </a:lnTo>
                  <a:lnTo>
                    <a:pt x="232" y="480"/>
                  </a:lnTo>
                  <a:lnTo>
                    <a:pt x="248" y="496"/>
                  </a:lnTo>
                  <a:lnTo>
                    <a:pt x="256" y="520"/>
                  </a:lnTo>
                  <a:lnTo>
                    <a:pt x="264" y="504"/>
                  </a:lnTo>
                  <a:lnTo>
                    <a:pt x="280" y="488"/>
                  </a:lnTo>
                  <a:lnTo>
                    <a:pt x="296" y="472"/>
                  </a:lnTo>
                  <a:lnTo>
                    <a:pt x="312" y="416"/>
                  </a:lnTo>
                  <a:lnTo>
                    <a:pt x="328" y="392"/>
                  </a:lnTo>
                  <a:lnTo>
                    <a:pt x="368" y="368"/>
                  </a:lnTo>
                  <a:lnTo>
                    <a:pt x="400" y="360"/>
                  </a:lnTo>
                  <a:lnTo>
                    <a:pt x="408" y="360"/>
                  </a:lnTo>
                  <a:lnTo>
                    <a:pt x="416" y="344"/>
                  </a:lnTo>
                  <a:lnTo>
                    <a:pt x="416" y="328"/>
                  </a:lnTo>
                  <a:lnTo>
                    <a:pt x="432" y="304"/>
                  </a:lnTo>
                  <a:lnTo>
                    <a:pt x="432" y="296"/>
                  </a:lnTo>
                  <a:lnTo>
                    <a:pt x="440" y="232"/>
                  </a:lnTo>
                  <a:lnTo>
                    <a:pt x="448" y="224"/>
                  </a:lnTo>
                  <a:lnTo>
                    <a:pt x="488" y="176"/>
                  </a:lnTo>
                  <a:lnTo>
                    <a:pt x="488" y="160"/>
                  </a:lnTo>
                  <a:lnTo>
                    <a:pt x="480" y="136"/>
                  </a:lnTo>
                  <a:lnTo>
                    <a:pt x="456" y="128"/>
                  </a:lnTo>
                  <a:lnTo>
                    <a:pt x="424" y="104"/>
                  </a:lnTo>
                  <a:lnTo>
                    <a:pt x="384" y="104"/>
                  </a:lnTo>
                  <a:lnTo>
                    <a:pt x="368" y="96"/>
                  </a:lnTo>
                  <a:lnTo>
                    <a:pt x="360" y="88"/>
                  </a:lnTo>
                  <a:lnTo>
                    <a:pt x="328" y="72"/>
                  </a:lnTo>
                  <a:lnTo>
                    <a:pt x="304" y="56"/>
                  </a:lnTo>
                  <a:lnTo>
                    <a:pt x="296" y="40"/>
                  </a:lnTo>
                  <a:lnTo>
                    <a:pt x="288" y="8"/>
                  </a:lnTo>
                  <a:lnTo>
                    <a:pt x="280" y="8"/>
                  </a:lnTo>
                  <a:lnTo>
                    <a:pt x="264" y="32"/>
                  </a:lnTo>
                  <a:lnTo>
                    <a:pt x="248" y="40"/>
                  </a:lnTo>
                  <a:lnTo>
                    <a:pt x="224" y="40"/>
                  </a:lnTo>
                  <a:lnTo>
                    <a:pt x="216" y="40"/>
                  </a:lnTo>
                  <a:lnTo>
                    <a:pt x="192" y="48"/>
                  </a:lnTo>
                  <a:lnTo>
                    <a:pt x="184" y="48"/>
                  </a:lnTo>
                  <a:lnTo>
                    <a:pt x="168" y="40"/>
                  </a:lnTo>
                  <a:lnTo>
                    <a:pt x="176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0" y="8"/>
                  </a:lnTo>
                  <a:lnTo>
                    <a:pt x="144" y="16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28" y="48"/>
                  </a:lnTo>
                  <a:lnTo>
                    <a:pt x="88" y="56"/>
                  </a:lnTo>
                  <a:lnTo>
                    <a:pt x="80" y="48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20"/>
                  </a:lnTo>
                  <a:lnTo>
                    <a:pt x="16" y="128"/>
                  </a:lnTo>
                  <a:lnTo>
                    <a:pt x="0" y="152"/>
                  </a:lnTo>
                  <a:lnTo>
                    <a:pt x="0" y="176"/>
                  </a:lnTo>
                  <a:lnTo>
                    <a:pt x="16" y="192"/>
                  </a:lnTo>
                  <a:lnTo>
                    <a:pt x="40" y="184"/>
                  </a:lnTo>
                  <a:lnTo>
                    <a:pt x="40" y="208"/>
                  </a:lnTo>
                  <a:lnTo>
                    <a:pt x="48" y="208"/>
                  </a:lnTo>
                  <a:lnTo>
                    <a:pt x="64" y="208"/>
                  </a:lnTo>
                  <a:lnTo>
                    <a:pt x="80" y="192"/>
                  </a:lnTo>
                  <a:lnTo>
                    <a:pt x="104" y="200"/>
                  </a:lnTo>
                  <a:lnTo>
                    <a:pt x="112" y="224"/>
                  </a:lnTo>
                  <a:lnTo>
                    <a:pt x="136" y="232"/>
                  </a:lnTo>
                  <a:lnTo>
                    <a:pt x="160" y="248"/>
                  </a:lnTo>
                  <a:lnTo>
                    <a:pt x="160" y="264"/>
                  </a:lnTo>
                  <a:lnTo>
                    <a:pt x="168" y="272"/>
                  </a:lnTo>
                  <a:lnTo>
                    <a:pt x="192" y="280"/>
                  </a:lnTo>
                  <a:lnTo>
                    <a:pt x="192" y="296"/>
                  </a:lnTo>
                  <a:lnTo>
                    <a:pt x="192" y="320"/>
                  </a:lnTo>
                  <a:lnTo>
                    <a:pt x="248" y="40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73" name="Freeform 796"/>
            <p:cNvSpPr/>
            <p:nvPr/>
          </p:nvSpPr>
          <p:spPr>
            <a:xfrm>
              <a:off x="1703" y="2252"/>
              <a:ext cx="69" cy="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</a:cxnLst>
              <a:rect l="0" t="0" r="0" b="0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74" name="Freeform 797"/>
            <p:cNvSpPr/>
            <p:nvPr/>
          </p:nvSpPr>
          <p:spPr>
            <a:xfrm>
              <a:off x="1703" y="2428"/>
              <a:ext cx="79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75" name="Freeform 798"/>
            <p:cNvSpPr/>
            <p:nvPr/>
          </p:nvSpPr>
          <p:spPr>
            <a:xfrm>
              <a:off x="1703" y="2252"/>
              <a:ext cx="69" cy="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76" name="Freeform 799"/>
            <p:cNvSpPr/>
            <p:nvPr/>
          </p:nvSpPr>
          <p:spPr>
            <a:xfrm>
              <a:off x="1703" y="2252"/>
              <a:ext cx="69" cy="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77" name="Freeform 800"/>
            <p:cNvSpPr/>
            <p:nvPr/>
          </p:nvSpPr>
          <p:spPr>
            <a:xfrm>
              <a:off x="1713" y="1841"/>
              <a:ext cx="59" cy="6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78" name="Freeform 801"/>
            <p:cNvSpPr/>
            <p:nvPr/>
          </p:nvSpPr>
          <p:spPr>
            <a:xfrm>
              <a:off x="1478" y="1752"/>
              <a:ext cx="206" cy="17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8" h="144">
                  <a:moveTo>
                    <a:pt x="152" y="88"/>
                  </a:moveTo>
                  <a:lnTo>
                    <a:pt x="144" y="72"/>
                  </a:lnTo>
                  <a:lnTo>
                    <a:pt x="152" y="64"/>
                  </a:lnTo>
                  <a:lnTo>
                    <a:pt x="168" y="48"/>
                  </a:lnTo>
                  <a:lnTo>
                    <a:pt x="152" y="40"/>
                  </a:lnTo>
                  <a:lnTo>
                    <a:pt x="152" y="32"/>
                  </a:lnTo>
                  <a:lnTo>
                    <a:pt x="128" y="24"/>
                  </a:lnTo>
                  <a:lnTo>
                    <a:pt x="88" y="24"/>
                  </a:lnTo>
                  <a:lnTo>
                    <a:pt x="64" y="24"/>
                  </a:lnTo>
                  <a:lnTo>
                    <a:pt x="64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48" y="80"/>
                  </a:lnTo>
                  <a:lnTo>
                    <a:pt x="64" y="80"/>
                  </a:lnTo>
                  <a:lnTo>
                    <a:pt x="64" y="88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80" y="144"/>
                  </a:lnTo>
                  <a:lnTo>
                    <a:pt x="120" y="136"/>
                  </a:lnTo>
                  <a:lnTo>
                    <a:pt x="112" y="120"/>
                  </a:lnTo>
                  <a:lnTo>
                    <a:pt x="104" y="104"/>
                  </a:lnTo>
                  <a:lnTo>
                    <a:pt x="136" y="104"/>
                  </a:lnTo>
                  <a:lnTo>
                    <a:pt x="152" y="96"/>
                  </a:lnTo>
                  <a:lnTo>
                    <a:pt x="152" y="8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79" name="Freeform 802"/>
            <p:cNvSpPr/>
            <p:nvPr/>
          </p:nvSpPr>
          <p:spPr>
            <a:xfrm>
              <a:off x="1341" y="1948"/>
              <a:ext cx="196" cy="274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0" h="224">
                  <a:moveTo>
                    <a:pt x="152" y="136"/>
                  </a:move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80" name="Freeform 803"/>
            <p:cNvSpPr/>
            <p:nvPr/>
          </p:nvSpPr>
          <p:spPr>
            <a:xfrm>
              <a:off x="1713" y="1841"/>
              <a:ext cx="59" cy="6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81" name="Freeform 804"/>
            <p:cNvSpPr/>
            <p:nvPr/>
          </p:nvSpPr>
          <p:spPr>
            <a:xfrm>
              <a:off x="1341" y="1948"/>
              <a:ext cx="196" cy="274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60" h="224">
                  <a:moveTo>
                    <a:pt x="152" y="136"/>
                  </a:move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82" name="Freeform 805"/>
            <p:cNvSpPr/>
            <p:nvPr/>
          </p:nvSpPr>
          <p:spPr>
            <a:xfrm>
              <a:off x="1361" y="1919"/>
              <a:ext cx="78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83" name="Freeform 806"/>
            <p:cNvSpPr/>
            <p:nvPr/>
          </p:nvSpPr>
          <p:spPr>
            <a:xfrm>
              <a:off x="1224" y="1694"/>
              <a:ext cx="88" cy="3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72" h="32">
                  <a:moveTo>
                    <a:pt x="72" y="8"/>
                  </a:moveTo>
                  <a:lnTo>
                    <a:pt x="32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48" y="24"/>
                  </a:lnTo>
                  <a:lnTo>
                    <a:pt x="72" y="8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84" name="Freeform 807"/>
            <p:cNvSpPr/>
            <p:nvPr/>
          </p:nvSpPr>
          <p:spPr>
            <a:xfrm>
              <a:off x="1175" y="1664"/>
              <a:ext cx="68" cy="5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56" h="48">
                  <a:moveTo>
                    <a:pt x="56" y="24"/>
                  </a:moveTo>
                  <a:lnTo>
                    <a:pt x="40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0" y="32"/>
                  </a:lnTo>
                  <a:lnTo>
                    <a:pt x="56" y="2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85" name="Freeform 808"/>
            <p:cNvSpPr/>
            <p:nvPr/>
          </p:nvSpPr>
          <p:spPr>
            <a:xfrm>
              <a:off x="793" y="1410"/>
              <a:ext cx="470" cy="30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86" name="Freeform 809"/>
            <p:cNvSpPr/>
            <p:nvPr/>
          </p:nvSpPr>
          <p:spPr>
            <a:xfrm>
              <a:off x="1361" y="1919"/>
              <a:ext cx="78" cy="9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87" name="Freeform 810"/>
            <p:cNvSpPr/>
            <p:nvPr/>
          </p:nvSpPr>
          <p:spPr>
            <a:xfrm>
              <a:off x="793" y="1410"/>
              <a:ext cx="470" cy="30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88" name="Freeform 778"/>
            <p:cNvSpPr/>
            <p:nvPr/>
          </p:nvSpPr>
          <p:spPr>
            <a:xfrm>
              <a:off x="413" y="313"/>
              <a:ext cx="1322" cy="91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080" h="744">
                  <a:moveTo>
                    <a:pt x="624" y="632"/>
                  </a:moveTo>
                  <a:lnTo>
                    <a:pt x="648" y="640"/>
                  </a:lnTo>
                  <a:lnTo>
                    <a:pt x="720" y="672"/>
                  </a:lnTo>
                  <a:lnTo>
                    <a:pt x="744" y="720"/>
                  </a:lnTo>
                  <a:lnTo>
                    <a:pt x="744" y="744"/>
                  </a:lnTo>
                  <a:lnTo>
                    <a:pt x="792" y="728"/>
                  </a:lnTo>
                  <a:lnTo>
                    <a:pt x="824" y="704"/>
                  </a:lnTo>
                  <a:lnTo>
                    <a:pt x="840" y="704"/>
                  </a:lnTo>
                  <a:lnTo>
                    <a:pt x="880" y="696"/>
                  </a:lnTo>
                  <a:lnTo>
                    <a:pt x="912" y="656"/>
                  </a:lnTo>
                  <a:lnTo>
                    <a:pt x="928" y="656"/>
                  </a:lnTo>
                  <a:lnTo>
                    <a:pt x="936" y="696"/>
                  </a:lnTo>
                  <a:lnTo>
                    <a:pt x="952" y="688"/>
                  </a:lnTo>
                  <a:lnTo>
                    <a:pt x="968" y="688"/>
                  </a:lnTo>
                  <a:lnTo>
                    <a:pt x="960" y="704"/>
                  </a:lnTo>
                  <a:lnTo>
                    <a:pt x="968" y="720"/>
                  </a:lnTo>
                  <a:lnTo>
                    <a:pt x="1000" y="688"/>
                  </a:lnTo>
                  <a:lnTo>
                    <a:pt x="1016" y="672"/>
                  </a:lnTo>
                  <a:lnTo>
                    <a:pt x="976" y="672"/>
                  </a:lnTo>
                  <a:lnTo>
                    <a:pt x="960" y="648"/>
                  </a:lnTo>
                  <a:lnTo>
                    <a:pt x="976" y="632"/>
                  </a:lnTo>
                  <a:lnTo>
                    <a:pt x="976" y="616"/>
                  </a:lnTo>
                  <a:lnTo>
                    <a:pt x="920" y="632"/>
                  </a:lnTo>
                  <a:lnTo>
                    <a:pt x="896" y="656"/>
                  </a:lnTo>
                  <a:lnTo>
                    <a:pt x="904" y="624"/>
                  </a:lnTo>
                  <a:lnTo>
                    <a:pt x="936" y="608"/>
                  </a:lnTo>
                  <a:lnTo>
                    <a:pt x="952" y="592"/>
                  </a:lnTo>
                  <a:lnTo>
                    <a:pt x="1000" y="600"/>
                  </a:lnTo>
                  <a:lnTo>
                    <a:pt x="1032" y="592"/>
                  </a:lnTo>
                  <a:lnTo>
                    <a:pt x="1064" y="576"/>
                  </a:lnTo>
                  <a:lnTo>
                    <a:pt x="1080" y="560"/>
                  </a:lnTo>
                  <a:lnTo>
                    <a:pt x="1064" y="520"/>
                  </a:lnTo>
                  <a:lnTo>
                    <a:pt x="1064" y="496"/>
                  </a:lnTo>
                  <a:lnTo>
                    <a:pt x="1008" y="472"/>
                  </a:lnTo>
                  <a:lnTo>
                    <a:pt x="1008" y="456"/>
                  </a:lnTo>
                  <a:lnTo>
                    <a:pt x="968" y="368"/>
                  </a:lnTo>
                  <a:lnTo>
                    <a:pt x="952" y="408"/>
                  </a:lnTo>
                  <a:lnTo>
                    <a:pt x="928" y="416"/>
                  </a:lnTo>
                  <a:lnTo>
                    <a:pt x="920" y="408"/>
                  </a:lnTo>
                  <a:lnTo>
                    <a:pt x="904" y="408"/>
                  </a:lnTo>
                  <a:lnTo>
                    <a:pt x="904" y="352"/>
                  </a:lnTo>
                  <a:lnTo>
                    <a:pt x="880" y="344"/>
                  </a:lnTo>
                  <a:lnTo>
                    <a:pt x="864" y="320"/>
                  </a:lnTo>
                  <a:lnTo>
                    <a:pt x="840" y="320"/>
                  </a:lnTo>
                  <a:lnTo>
                    <a:pt x="816" y="312"/>
                  </a:lnTo>
                  <a:lnTo>
                    <a:pt x="800" y="320"/>
                  </a:lnTo>
                  <a:lnTo>
                    <a:pt x="800" y="336"/>
                  </a:lnTo>
                  <a:lnTo>
                    <a:pt x="800" y="360"/>
                  </a:lnTo>
                  <a:lnTo>
                    <a:pt x="800" y="400"/>
                  </a:lnTo>
                  <a:lnTo>
                    <a:pt x="792" y="416"/>
                  </a:lnTo>
                  <a:lnTo>
                    <a:pt x="816" y="464"/>
                  </a:lnTo>
                  <a:lnTo>
                    <a:pt x="776" y="504"/>
                  </a:lnTo>
                  <a:lnTo>
                    <a:pt x="784" y="560"/>
                  </a:lnTo>
                  <a:lnTo>
                    <a:pt x="768" y="576"/>
                  </a:lnTo>
                  <a:lnTo>
                    <a:pt x="752" y="568"/>
                  </a:lnTo>
                  <a:lnTo>
                    <a:pt x="744" y="496"/>
                  </a:lnTo>
                  <a:lnTo>
                    <a:pt x="704" y="488"/>
                  </a:lnTo>
                  <a:lnTo>
                    <a:pt x="632" y="448"/>
                  </a:lnTo>
                  <a:lnTo>
                    <a:pt x="616" y="448"/>
                  </a:lnTo>
                  <a:lnTo>
                    <a:pt x="600" y="408"/>
                  </a:lnTo>
                  <a:lnTo>
                    <a:pt x="592" y="400"/>
                  </a:lnTo>
                  <a:lnTo>
                    <a:pt x="624" y="304"/>
                  </a:lnTo>
                  <a:lnTo>
                    <a:pt x="640" y="280"/>
                  </a:lnTo>
                  <a:lnTo>
                    <a:pt x="664" y="272"/>
                  </a:lnTo>
                  <a:lnTo>
                    <a:pt x="672" y="272"/>
                  </a:lnTo>
                  <a:lnTo>
                    <a:pt x="688" y="232"/>
                  </a:lnTo>
                  <a:lnTo>
                    <a:pt x="696" y="200"/>
                  </a:lnTo>
                  <a:lnTo>
                    <a:pt x="736" y="192"/>
                  </a:lnTo>
                  <a:lnTo>
                    <a:pt x="752" y="176"/>
                  </a:lnTo>
                  <a:lnTo>
                    <a:pt x="744" y="136"/>
                  </a:lnTo>
                  <a:lnTo>
                    <a:pt x="752" y="112"/>
                  </a:lnTo>
                  <a:lnTo>
                    <a:pt x="736" y="96"/>
                  </a:lnTo>
                  <a:lnTo>
                    <a:pt x="712" y="88"/>
                  </a:lnTo>
                  <a:lnTo>
                    <a:pt x="704" y="128"/>
                  </a:lnTo>
                  <a:lnTo>
                    <a:pt x="680" y="168"/>
                  </a:lnTo>
                  <a:lnTo>
                    <a:pt x="672" y="120"/>
                  </a:lnTo>
                  <a:lnTo>
                    <a:pt x="656" y="104"/>
                  </a:lnTo>
                  <a:lnTo>
                    <a:pt x="640" y="128"/>
                  </a:lnTo>
                  <a:lnTo>
                    <a:pt x="632" y="104"/>
                  </a:lnTo>
                  <a:lnTo>
                    <a:pt x="616" y="80"/>
                  </a:lnTo>
                  <a:lnTo>
                    <a:pt x="608" y="40"/>
                  </a:lnTo>
                  <a:lnTo>
                    <a:pt x="584" y="0"/>
                  </a:lnTo>
                  <a:lnTo>
                    <a:pt x="568" y="56"/>
                  </a:lnTo>
                  <a:lnTo>
                    <a:pt x="568" y="80"/>
                  </a:lnTo>
                  <a:lnTo>
                    <a:pt x="592" y="104"/>
                  </a:lnTo>
                  <a:lnTo>
                    <a:pt x="600" y="128"/>
                  </a:lnTo>
                  <a:lnTo>
                    <a:pt x="576" y="144"/>
                  </a:lnTo>
                  <a:lnTo>
                    <a:pt x="568" y="136"/>
                  </a:lnTo>
                  <a:lnTo>
                    <a:pt x="552" y="136"/>
                  </a:lnTo>
                  <a:lnTo>
                    <a:pt x="544" y="160"/>
                  </a:lnTo>
                  <a:lnTo>
                    <a:pt x="512" y="152"/>
                  </a:lnTo>
                  <a:lnTo>
                    <a:pt x="472" y="152"/>
                  </a:lnTo>
                  <a:lnTo>
                    <a:pt x="448" y="136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24" y="176"/>
                  </a:lnTo>
                  <a:lnTo>
                    <a:pt x="408" y="176"/>
                  </a:lnTo>
                  <a:lnTo>
                    <a:pt x="392" y="152"/>
                  </a:lnTo>
                  <a:lnTo>
                    <a:pt x="344" y="160"/>
                  </a:lnTo>
                  <a:lnTo>
                    <a:pt x="328" y="144"/>
                  </a:lnTo>
                  <a:lnTo>
                    <a:pt x="336" y="128"/>
                  </a:lnTo>
                  <a:lnTo>
                    <a:pt x="304" y="120"/>
                  </a:lnTo>
                  <a:lnTo>
                    <a:pt x="272" y="104"/>
                  </a:lnTo>
                  <a:lnTo>
                    <a:pt x="232" y="88"/>
                  </a:lnTo>
                  <a:lnTo>
                    <a:pt x="200" y="96"/>
                  </a:lnTo>
                  <a:lnTo>
                    <a:pt x="176" y="64"/>
                  </a:lnTo>
                  <a:lnTo>
                    <a:pt x="96" y="104"/>
                  </a:lnTo>
                  <a:lnTo>
                    <a:pt x="80" y="120"/>
                  </a:lnTo>
                  <a:lnTo>
                    <a:pt x="48" y="112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368"/>
                  </a:lnTo>
                  <a:lnTo>
                    <a:pt x="40" y="392"/>
                  </a:lnTo>
                  <a:lnTo>
                    <a:pt x="72" y="376"/>
                  </a:lnTo>
                  <a:lnTo>
                    <a:pt x="120" y="456"/>
                  </a:lnTo>
                  <a:lnTo>
                    <a:pt x="144" y="472"/>
                  </a:lnTo>
                  <a:lnTo>
                    <a:pt x="144" y="504"/>
                  </a:lnTo>
                  <a:lnTo>
                    <a:pt x="152" y="528"/>
                  </a:lnTo>
                  <a:lnTo>
                    <a:pt x="184" y="576"/>
                  </a:lnTo>
                  <a:lnTo>
                    <a:pt x="232" y="600"/>
                  </a:lnTo>
                  <a:lnTo>
                    <a:pt x="232" y="624"/>
                  </a:lnTo>
                  <a:lnTo>
                    <a:pt x="584" y="624"/>
                  </a:lnTo>
                  <a:lnTo>
                    <a:pt x="624" y="632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  <p:sp>
          <p:nvSpPr>
            <p:cNvPr id="289" name="Freeform 658"/>
            <p:cNvSpPr/>
            <p:nvPr/>
          </p:nvSpPr>
          <p:spPr>
            <a:xfrm>
              <a:off x="2477" y="1322"/>
              <a:ext cx="314" cy="32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0" t="0" r="0" b="0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317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defPPr/>
            </a:lstStyle>
            <a:p>
              <a:endParaRPr lang="zh-CN" altLang="en-US" sz="1350"/>
            </a:p>
          </p:txBody>
        </p:sp>
      </p:grpSp>
      <p:sp>
        <p:nvSpPr>
          <p:cNvPr id="293" name="文本框 292"/>
          <p:cNvSpPr txBox="1"/>
          <p:nvPr/>
        </p:nvSpPr>
        <p:spPr>
          <a:xfrm>
            <a:off x="5220307" y="3053944"/>
            <a:ext cx="12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亚欧大陆</a:t>
            </a:r>
          </a:p>
        </p:txBody>
      </p:sp>
      <p:sp>
        <p:nvSpPr>
          <p:cNvPr id="291" name="文本框 290"/>
          <p:cNvSpPr txBox="1"/>
          <p:nvPr/>
        </p:nvSpPr>
        <p:spPr>
          <a:xfrm>
            <a:off x="3475011" y="4084684"/>
            <a:ext cx="492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西</a:t>
            </a:r>
          </a:p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洋</a:t>
            </a:r>
          </a:p>
        </p:txBody>
      </p:sp>
      <p:sp>
        <p:nvSpPr>
          <p:cNvPr id="292" name="文本框 291"/>
          <p:cNvSpPr txBox="1"/>
          <p:nvPr/>
        </p:nvSpPr>
        <p:spPr>
          <a:xfrm>
            <a:off x="5167278" y="4590890"/>
            <a:ext cx="99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印度洋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730916" y="2589245"/>
            <a:ext cx="3588971" cy="2859752"/>
            <a:chOff x="6377974" y="2510810"/>
            <a:chExt cx="4785295" cy="3813003"/>
          </a:xfrm>
        </p:grpSpPr>
        <p:pic>
          <p:nvPicPr>
            <p:cNvPr id="8" name="图形 7" descr="标记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77974" y="3803262"/>
              <a:ext cx="376547" cy="376547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7350266" y="2510810"/>
              <a:ext cx="3813003" cy="3813003"/>
              <a:chOff x="10135174" y="1338956"/>
              <a:chExt cx="3813003" cy="3813003"/>
            </a:xfrm>
          </p:grpSpPr>
          <p:grpSp>
            <p:nvGrpSpPr>
              <p:cNvPr id="296" name="组合 295"/>
              <p:cNvGrpSpPr/>
              <p:nvPr/>
            </p:nvGrpSpPr>
            <p:grpSpPr>
              <a:xfrm>
                <a:off x="10135174" y="1338956"/>
                <a:ext cx="3813003" cy="3813003"/>
                <a:chOff x="8428832" y="-598072"/>
                <a:chExt cx="6107751" cy="6107751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8428832" y="-598072"/>
                  <a:ext cx="6107751" cy="6107751"/>
                  <a:chOff x="8428832" y="-598072"/>
                  <a:chExt cx="6107751" cy="6107751"/>
                </a:xfrm>
              </p:grpSpPr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428832" y="-598072"/>
                    <a:ext cx="6107751" cy="6107751"/>
                  </a:xfrm>
                  <a:prstGeom prst="rect">
                    <a:avLst/>
                  </a:prstGeom>
                </p:spPr>
              </p:pic>
              <p:pic>
                <p:nvPicPr>
                  <p:cNvPr id="11" name="图片 10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556762" y="4484635"/>
                    <a:ext cx="460472" cy="1547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00413" y="1004717"/>
                  <a:ext cx="457434" cy="161448"/>
                </a:xfrm>
                <a:prstGeom prst="rect">
                  <a:avLst/>
                </a:prstGeom>
              </p:spPr>
            </p:pic>
          </p:grpSp>
          <p:sp>
            <p:nvSpPr>
              <p:cNvPr id="9" name="矩形 8"/>
              <p:cNvSpPr/>
              <p:nvPr/>
            </p:nvSpPr>
            <p:spPr>
              <a:xfrm>
                <a:off x="11122467" y="1734918"/>
                <a:ext cx="1017698" cy="15690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zh-CN" altLang="en-US" sz="1350"/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91" t="11837" r="2311" b="1563"/>
              <a:stretch>
                <a:fillRect/>
              </a:stretch>
            </p:blipFill>
            <p:spPr>
              <a:xfrm>
                <a:off x="10138580" y="4321373"/>
                <a:ext cx="883962" cy="822373"/>
              </a:xfrm>
              <a:prstGeom prst="rect">
                <a:avLst/>
              </a:prstGeom>
            </p:spPr>
          </p:pic>
        </p:grpSp>
        <p:pic>
          <p:nvPicPr>
            <p:cNvPr id="299" name="图形 298" descr="顺时针弯曲的箭头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5780895" flipV="1">
              <a:off x="6615614" y="3768495"/>
              <a:ext cx="632325" cy="1000238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446954" y="2990668"/>
            <a:ext cx="3837510" cy="2313155"/>
            <a:chOff x="595939" y="2844558"/>
            <a:chExt cx="5116680" cy="3084206"/>
          </a:xfrm>
        </p:grpSpPr>
        <p:grpSp>
          <p:nvGrpSpPr>
            <p:cNvPr id="20" name="组合 19"/>
            <p:cNvGrpSpPr/>
            <p:nvPr/>
          </p:nvGrpSpPr>
          <p:grpSpPr>
            <a:xfrm>
              <a:off x="595939" y="2844558"/>
              <a:ext cx="5073954" cy="3084206"/>
              <a:chOff x="595939" y="2844558"/>
              <a:chExt cx="5073954" cy="3084206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939" y="2844558"/>
                <a:ext cx="4086732" cy="3084206"/>
              </a:xfrm>
              <a:prstGeom prst="rect">
                <a:avLst/>
              </a:prstGeom>
            </p:spPr>
          </p:pic>
          <p:pic>
            <p:nvPicPr>
              <p:cNvPr id="294" name="图形 293" descr="顺时针弯曲的箭头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4592832" flipV="1">
                <a:off x="4823389" y="3171709"/>
                <a:ext cx="632325" cy="1060683"/>
              </a:xfrm>
              <a:prstGeom prst="rect">
                <a:avLst/>
              </a:prstGeom>
            </p:spPr>
          </p:pic>
        </p:grpSp>
        <p:pic>
          <p:nvPicPr>
            <p:cNvPr id="295" name="图形 294" descr="标记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6072" y="3451203"/>
              <a:ext cx="376547" cy="376547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409506" y="717292"/>
            <a:ext cx="48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大洲分界线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8330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  <p:bldP spid="291" grpId="0"/>
      <p:bldP spid="2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二、埃 及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755" y="864235"/>
            <a:ext cx="541147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跨两洲、连两洋的战略要地：</a:t>
            </a:r>
            <a:endParaRPr lang="zh-CN" altLang="en-US" sz="32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518910" y="82550"/>
            <a:ext cx="2420620" cy="7759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18910" y="9017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地理位置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1755" y="1619885"/>
            <a:ext cx="3808095" cy="246062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位置：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非洲东北部，地处欧、亚、非三大洲的交通要冲，是大西洋与印度洋之间海上航线的捷径。</a:t>
            </a:r>
            <a:endParaRPr lang="zh-CN" altLang="en-US" sz="2800" b="1">
              <a:solidFill>
                <a:schemeClr val="tx1"/>
              </a:solidFill>
              <a:latin typeface="Calibri" panose="020F0502020204030204" charset="0"/>
              <a:cs typeface="+mn-ea"/>
            </a:endParaRPr>
          </a:p>
        </p:txBody>
      </p:sp>
      <p:pic>
        <p:nvPicPr>
          <p:cNvPr id="3" name="图片 2" descr="图片1_副本"/>
          <p:cNvPicPr>
            <a:picLocks noChangeAspect="1"/>
          </p:cNvPicPr>
          <p:nvPr/>
        </p:nvPicPr>
        <p:blipFill>
          <a:blip r:embed="rId6"/>
          <a:srcRect t="286"/>
          <a:stretch>
            <a:fillRect/>
          </a:stretch>
        </p:blipFill>
        <p:spPr>
          <a:xfrm>
            <a:off x="3966845" y="1620520"/>
            <a:ext cx="5102225" cy="51962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71755" y="4140000"/>
            <a:ext cx="3808095" cy="267525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苏伊士运河：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比绕道好望角缩短近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万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km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，每年承担全球海运贸易的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14%</a:t>
            </a:r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。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每年为埃及创造数十亿美元的收入。</a:t>
            </a:r>
          </a:p>
        </p:txBody>
      </p:sp>
      <p:pic>
        <p:nvPicPr>
          <p:cNvPr id="5" name="图片 4" descr="timg (1)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845" y="3139440"/>
            <a:ext cx="5101590" cy="3677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二、埃 及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518910" y="82550"/>
            <a:ext cx="2420620" cy="7759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18911" y="9017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1755" y="1116000"/>
            <a:ext cx="3808095" cy="23304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地形：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大部分为低海拔高原，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沙漠广布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。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尼罗河谷地和三角洲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为自然条件最好的区域。</a:t>
            </a:r>
            <a:endParaRPr lang="zh-CN" altLang="en-US" sz="2800" b="1">
              <a:solidFill>
                <a:schemeClr val="tx1"/>
              </a:solidFill>
              <a:latin typeface="Calibri" panose="020F0502020204030204" charset="0"/>
              <a:cs typeface="+mn-ea"/>
            </a:endParaRPr>
          </a:p>
        </p:txBody>
      </p:sp>
      <p:pic>
        <p:nvPicPr>
          <p:cNvPr id="3" name="图片 2" descr="图片1_副本"/>
          <p:cNvPicPr>
            <a:picLocks noChangeAspect="1"/>
          </p:cNvPicPr>
          <p:nvPr/>
        </p:nvPicPr>
        <p:blipFill>
          <a:blip r:embed="rId6"/>
          <a:srcRect t="286"/>
          <a:stretch>
            <a:fillRect/>
          </a:stretch>
        </p:blipFill>
        <p:spPr>
          <a:xfrm>
            <a:off x="3966845" y="1115695"/>
            <a:ext cx="5102225" cy="56280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71755" y="3537140"/>
            <a:ext cx="3808095" cy="319214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气候：</a:t>
            </a:r>
            <a:endParaRPr lang="zh-CN" altLang="en-US" sz="2800" b="1">
              <a:solidFill>
                <a:srgbClr val="0221DE"/>
              </a:solidFill>
              <a:latin typeface="Calibri" panose="020F0502020204030204" charset="0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大部分为</a:t>
            </a:r>
            <a:r>
              <a:rPr lang="zh-CN" sz="2800" b="1" u="sng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热带沙漠气候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，炎热干燥；</a:t>
            </a:r>
          </a:p>
          <a:p>
            <a:pPr>
              <a:lnSpc>
                <a:spcPct val="120000"/>
              </a:lnSpc>
            </a:pPr>
            <a:r>
              <a:rPr 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北部地中海沿岸：</a:t>
            </a:r>
            <a:endParaRPr lang="zh-CN" sz="2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sz="2800" b="1" u="sng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地中海气候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，夏季炎热干燥，冬季温和湿润。</a:t>
            </a:r>
          </a:p>
        </p:txBody>
      </p:sp>
      <p:pic>
        <p:nvPicPr>
          <p:cNvPr id="9" name="Picture 3" descr="非洲气候类型 (Large)"/>
          <p:cNvPicPr>
            <a:picLocks noChangeAspect="1" noChangeArrowheads="1"/>
          </p:cNvPicPr>
          <p:nvPr/>
        </p:nvPicPr>
        <p:blipFill>
          <a:blip r:embed="rId7" cstate="print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45" y="4332386"/>
            <a:ext cx="2550259" cy="2396899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4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3984172" y="144587"/>
            <a:ext cx="293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221DE"/>
                </a:solidFill>
                <a:ea typeface="黑体" panose="02010609060101010101" pitchFamily="49" charset="-122"/>
              </a:rPr>
              <a:t>埃及的母亲河</a:t>
            </a:r>
          </a:p>
        </p:txBody>
      </p:sp>
      <p:pic>
        <p:nvPicPr>
          <p:cNvPr id="77828" name="Picture 4" descr="尼罗河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72" y="973364"/>
            <a:ext cx="2881313" cy="564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272143" y="98897"/>
            <a:ext cx="3124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0000"/>
                </a:solidFill>
                <a:ea typeface="楷体_GB2312" pitchFamily="49" charset="-122"/>
              </a:rPr>
              <a:t>（</a:t>
            </a:r>
            <a:r>
              <a:rPr lang="en-US" altLang="zh-CN" sz="4000" b="1" dirty="0" smtClean="0">
                <a:solidFill>
                  <a:srgbClr val="FF0000"/>
                </a:solidFill>
                <a:ea typeface="楷体_GB2312" pitchFamily="49" charset="-122"/>
              </a:rPr>
              <a:t>3</a:t>
            </a:r>
            <a:r>
              <a:rPr lang="zh-CN" altLang="en-US" sz="4000" b="1" dirty="0" smtClean="0">
                <a:solidFill>
                  <a:srgbClr val="FF0000"/>
                </a:solidFill>
                <a:ea typeface="楷体_GB2312" pitchFamily="49" charset="-122"/>
              </a:rPr>
              <a:t>）尼罗河</a:t>
            </a:r>
            <a:endParaRPr lang="zh-CN" altLang="en-US" sz="40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5" y="973364"/>
            <a:ext cx="3384616" cy="568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92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尼罗河畔的古迹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581400"/>
            <a:ext cx="4016375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3" descr="尼罗河畔风光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49313"/>
            <a:ext cx="3871912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4" descr="尼罗河畔的开罗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037013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5" descr="航行在尼罗河上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790575"/>
            <a:ext cx="396398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2" name="Rectangle 6"/>
          <p:cNvSpPr>
            <a:spLocks noChangeArrowheads="1"/>
          </p:cNvSpPr>
          <p:nvPr/>
        </p:nvSpPr>
        <p:spPr bwMode="auto">
          <a:xfrm>
            <a:off x="2987675" y="112713"/>
            <a:ext cx="34480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b="1">
                <a:solidFill>
                  <a:srgbClr val="E14A0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尼罗河沿岸的风光</a:t>
            </a:r>
          </a:p>
        </p:txBody>
      </p:sp>
      <p:pic>
        <p:nvPicPr>
          <p:cNvPr id="224263" name="Picture 7" descr="尼罗河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258300" cy="68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4" name="Text Box 8"/>
          <p:cNvSpPr txBox="1">
            <a:spLocks noChangeArrowheads="1"/>
          </p:cNvSpPr>
          <p:nvPr/>
        </p:nvSpPr>
        <p:spPr bwMode="auto">
          <a:xfrm>
            <a:off x="6084888" y="260350"/>
            <a:ext cx="2087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ea typeface="黑体" panose="02010609060101010101" pitchFamily="49" charset="-122"/>
              </a:rPr>
              <a:t>尼罗河源头</a:t>
            </a:r>
          </a:p>
        </p:txBody>
      </p:sp>
    </p:spTree>
    <p:extLst>
      <p:ext uri="{BB962C8B-B14F-4D97-AF65-F5344CB8AC3E}">
        <p14:creationId xmlns:p14="http://schemas.microsoft.com/office/powerpoint/2010/main" val="810616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" y="160111"/>
            <a:ext cx="8661774" cy="6273346"/>
          </a:xfrm>
        </p:spPr>
      </p:pic>
    </p:spTree>
    <p:extLst>
      <p:ext uri="{BB962C8B-B14F-4D97-AF65-F5344CB8AC3E}">
        <p14:creationId xmlns:p14="http://schemas.microsoft.com/office/powerpoint/2010/main" val="227070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3"/>
          <p:cNvSpPr txBox="1">
            <a:spLocks noChangeArrowheads="1"/>
          </p:cNvSpPr>
          <p:nvPr/>
        </p:nvSpPr>
        <p:spPr bwMode="auto">
          <a:xfrm>
            <a:off x="152400" y="228600"/>
            <a:ext cx="6172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尼罗河发源于非洲东部高原，全长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6600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千米，是</a:t>
            </a:r>
            <a:r>
              <a:rPr kumimoji="1" lang="zh-CN" altLang="en-US" sz="24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世界第一长河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。尼罗河自南向北流，流经苏丹，下游在埃及境内注入地中海。</a:t>
            </a:r>
          </a:p>
        </p:txBody>
      </p:sp>
      <p:sp>
        <p:nvSpPr>
          <p:cNvPr id="80899" name="Text Box 4"/>
          <p:cNvSpPr txBox="1">
            <a:spLocks noChangeArrowheads="1"/>
          </p:cNvSpPr>
          <p:nvPr/>
        </p:nvSpPr>
        <p:spPr bwMode="auto">
          <a:xfrm>
            <a:off x="228600" y="1341438"/>
            <a:ext cx="5867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几千年来，尼罗河每年</a:t>
            </a:r>
            <a:r>
              <a:rPr kumimoji="1"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kumimoji="1"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月到</a:t>
            </a:r>
            <a:r>
              <a:rPr kumimoji="1"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kumimoji="1"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月定期泛滥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；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10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月以后，洪水消退，为尼罗河两岸淤积了一层厚厚的淤泥层。</a:t>
            </a:r>
          </a:p>
        </p:txBody>
      </p:sp>
      <p:sp>
        <p:nvSpPr>
          <p:cNvPr id="225286" name="Rectangle 6"/>
          <p:cNvSpPr>
            <a:spLocks noRot="1" noChangeArrowheads="1"/>
          </p:cNvSpPr>
          <p:nvPr/>
        </p:nvSpPr>
        <p:spPr bwMode="auto">
          <a:xfrm>
            <a:off x="228600" y="2667000"/>
            <a:ext cx="5692775" cy="10080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请从气候角度解释尼罗河定期泛滥的原因？</a:t>
            </a:r>
          </a:p>
        </p:txBody>
      </p:sp>
      <p:pic>
        <p:nvPicPr>
          <p:cNvPr id="80901" name="Picture 7" descr="尼罗河示意图">
            <a:hlinkClick r:id="rId2" action="ppaction://hlinksldjump" highlightClick="1"/>
          </p:cNvPr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3" y="0"/>
            <a:ext cx="27447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8" name="Picture 8" descr="非洲气候类型 (Large)"/>
          <p:cNvPicPr>
            <a:picLocks noChangeAspect="1" noChangeArrowheads="1"/>
          </p:cNvPicPr>
          <p:nvPr/>
        </p:nvPicPr>
        <p:blipFill>
          <a:blip r:embed="rId4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133975"/>
            <a:ext cx="1835150" cy="1724025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2400"/>
            <a:ext cx="4419600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91" name="Text Box 11"/>
          <p:cNvSpPr txBox="1">
            <a:spLocks noChangeArrowheads="1"/>
          </p:cNvSpPr>
          <p:nvPr/>
        </p:nvSpPr>
        <p:spPr bwMode="auto">
          <a:xfrm>
            <a:off x="457200" y="3733800"/>
            <a:ext cx="5257800" cy="5191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ea typeface="黑体" panose="02010609060101010101" pitchFamily="49" charset="-122"/>
              </a:rPr>
              <a:t>热带草原的雨季和</a:t>
            </a:r>
            <a:r>
              <a:rPr lang="zh-CN" altLang="en-US" sz="2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上游</a:t>
            </a:r>
            <a:r>
              <a:rPr lang="zh-CN" altLang="en-US" sz="2800" b="1" dirty="0">
                <a:solidFill>
                  <a:schemeClr val="bg1"/>
                </a:solidFill>
                <a:ea typeface="黑体" panose="02010609060101010101" pitchFamily="49" charset="-122"/>
              </a:rPr>
              <a:t>冰川</a:t>
            </a:r>
            <a:r>
              <a:rPr lang="zh-CN" altLang="en-US" sz="2800" b="1" dirty="0" smtClean="0">
                <a:solidFill>
                  <a:schemeClr val="bg1"/>
                </a:solidFill>
                <a:ea typeface="黑体" panose="02010609060101010101" pitchFamily="49" charset="-122"/>
              </a:rPr>
              <a:t>融化</a:t>
            </a:r>
            <a:endParaRPr lang="zh-CN" altLang="en-US" sz="28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60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5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6" grpId="0" animBg="1"/>
      <p:bldP spid="22529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4" descr="尼罗河示意图">
            <a:hlinkClick r:id="rId2" action="ppaction://hlinksldjump" highlightClick="1"/>
          </p:cNvPr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3" y="0"/>
            <a:ext cx="27447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093" name="Picture 5" descr="非洲气候类型 (Large)"/>
          <p:cNvPicPr>
            <a:picLocks noChangeAspect="1" noChangeArrowheads="1"/>
          </p:cNvPicPr>
          <p:nvPr/>
        </p:nvPicPr>
        <p:blipFill>
          <a:blip r:embed="rId4" cstate="print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114800"/>
            <a:ext cx="3505200" cy="2743200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24" name="Text Box 6"/>
          <p:cNvSpPr txBox="1">
            <a:spLocks noChangeArrowheads="1"/>
          </p:cNvSpPr>
          <p:nvPr/>
        </p:nvSpPr>
        <p:spPr bwMode="auto">
          <a:xfrm>
            <a:off x="152400" y="152400"/>
            <a:ext cx="5867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白尼罗河和青尼罗河的水量季节变化哪个大？为什么？</a:t>
            </a:r>
          </a:p>
        </p:txBody>
      </p:sp>
      <p:sp>
        <p:nvSpPr>
          <p:cNvPr id="217095" name="Text Box 7"/>
          <p:cNvSpPr txBox="1">
            <a:spLocks noChangeArrowheads="1"/>
          </p:cNvSpPr>
          <p:nvPr/>
        </p:nvSpPr>
        <p:spPr bwMode="auto">
          <a:xfrm>
            <a:off x="152400" y="1143000"/>
            <a:ext cx="5905500" cy="2859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/>
              <a:t>      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白尼罗河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发源于赤道附近的东非高原处，降水量较为稳定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；而且流经维多利亚湖等湖区，有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湖泊的调节作用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，水位季节变化小，能为尼罗河提供稳定的流量。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   青尼罗河发源于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埃塞俄比亚高原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，受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热带草原气候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影响，湿季时水量丰富，干季时水少。</a:t>
            </a:r>
          </a:p>
        </p:txBody>
      </p:sp>
    </p:spTree>
    <p:extLst>
      <p:ext uri="{BB962C8B-B14F-4D97-AF65-F5344CB8AC3E}">
        <p14:creationId xmlns:p14="http://schemas.microsoft.com/office/powerpoint/2010/main" val="19329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1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4"/>
          <p:cNvPicPr>
            <a:picLocks noChangeAspect="1" noChangeArrowheads="1"/>
          </p:cNvPicPr>
          <p:nvPr/>
        </p:nvPicPr>
        <p:blipFill>
          <a:blip r:embed="rId2">
            <a:lum bright="-3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228600"/>
            <a:ext cx="34163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5"/>
          <p:cNvPicPr>
            <a:picLocks noChangeAspect="1" noChangeArrowheads="1"/>
          </p:cNvPicPr>
          <p:nvPr/>
        </p:nvPicPr>
        <p:blipFill>
          <a:blip r:embed="rId3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5257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Rectangle 6"/>
          <p:cNvSpPr>
            <a:spLocks noChangeArrowheads="1"/>
          </p:cNvSpPr>
          <p:nvPr/>
        </p:nvSpPr>
        <p:spPr bwMode="auto">
          <a:xfrm>
            <a:off x="381000" y="4095750"/>
            <a:ext cx="81518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）为什么尼罗河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枯水期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径流主要来自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白尼罗河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？（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分）</a:t>
            </a:r>
            <a:b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07" name="Text Box 7"/>
          <p:cNvSpPr txBox="1">
            <a:spLocks noChangeArrowheads="1"/>
          </p:cNvSpPr>
          <p:nvPr/>
        </p:nvSpPr>
        <p:spPr bwMode="auto">
          <a:xfrm>
            <a:off x="457200" y="4800600"/>
            <a:ext cx="7848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尼罗河枯水期时，青尼罗河和阿特巴拉河都进入枯水期，产生的径流量少，白尼罗河源流位于南半球，南半球为雨季，所以白尼罗河产生的径流最多。</a:t>
            </a:r>
            <a:b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</a:br>
            <a:endParaRPr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1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381000" y="1981200"/>
            <a:ext cx="4968875" cy="182819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①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形成了尼罗河沿岸平原和三角洲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②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带来了肥沃的土壤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中宋" panose="02010600040101010101" pitchFamily="2" charset="-122"/>
              </a:rPr>
              <a:t>③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提供了便利的灌溉</a:t>
            </a:r>
            <a:r>
              <a:rPr lang="zh-CN" altLang="en-US" sz="24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水源</a:t>
            </a:r>
            <a:endParaRPr lang="en-US" altLang="zh-CN" sz="2400" b="1" dirty="0" smtClean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④河口渔业资源</a:t>
            </a:r>
            <a:endParaRPr lang="zh-CN" altLang="en-US" sz="24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228357" name="Text Box 5"/>
          <p:cNvSpPr txBox="1">
            <a:spLocks noChangeArrowheads="1"/>
          </p:cNvSpPr>
          <p:nvPr/>
        </p:nvSpPr>
        <p:spPr bwMode="auto">
          <a:xfrm>
            <a:off x="304800" y="838200"/>
            <a:ext cx="57912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尼罗河为埃及带来哪些赠礼？</a:t>
            </a:r>
          </a:p>
        </p:txBody>
      </p:sp>
      <p:pic>
        <p:nvPicPr>
          <p:cNvPr id="82948" name="Picture 6" descr="尼罗河示意图">
            <a:hlinkClick r:id="rId3" action="ppaction://hlinksldjump" highlightClick="1"/>
          </p:cNvPr>
          <p:cNvPicPr>
            <a:picLocks noChangeAspect="1" noChangeArrowheads="1"/>
          </p:cNvPicPr>
          <p:nvPr/>
        </p:nvPicPr>
        <p:blipFill>
          <a:blip r:embed="rId4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3" y="0"/>
            <a:ext cx="27447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63" name="Rectangle 11"/>
          <p:cNvSpPr>
            <a:spLocks noChangeArrowheads="1"/>
          </p:cNvSpPr>
          <p:nvPr/>
        </p:nvSpPr>
        <p:spPr bwMode="auto">
          <a:xfrm>
            <a:off x="381000" y="3276600"/>
            <a:ext cx="54721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   </a:t>
            </a:r>
          </a:p>
        </p:txBody>
      </p:sp>
      <p:sp>
        <p:nvSpPr>
          <p:cNvPr id="228365" name="Line 13"/>
          <p:cNvSpPr>
            <a:spLocks noChangeShapeType="1"/>
          </p:cNvSpPr>
          <p:nvPr/>
        </p:nvSpPr>
        <p:spPr bwMode="auto">
          <a:xfrm>
            <a:off x="7848600" y="1905000"/>
            <a:ext cx="457200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7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 animBg="1"/>
      <p:bldP spid="228357" grpId="0"/>
      <p:bldP spid="228363" grpId="0"/>
      <p:bldP spid="2283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卫星拍摄的阿斯旺高坝的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7188"/>
            <a:ext cx="6624638" cy="650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379" name="Rectangle 3"/>
          <p:cNvSpPr>
            <a:spLocks noChangeArrowheads="1"/>
          </p:cNvSpPr>
          <p:nvPr/>
        </p:nvSpPr>
        <p:spPr bwMode="auto">
          <a:xfrm>
            <a:off x="7740650" y="1628775"/>
            <a:ext cx="611188" cy="358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E14A0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阿斯旺大坝的卫星图片</a:t>
            </a:r>
          </a:p>
        </p:txBody>
      </p:sp>
      <p:sp>
        <p:nvSpPr>
          <p:cNvPr id="229380" name="Line 4"/>
          <p:cNvSpPr>
            <a:spLocks noChangeShapeType="1"/>
          </p:cNvSpPr>
          <p:nvPr/>
        </p:nvSpPr>
        <p:spPr bwMode="auto">
          <a:xfrm flipV="1">
            <a:off x="4343400" y="5105400"/>
            <a:ext cx="685800" cy="762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9381" name="Text Box 5"/>
          <p:cNvSpPr txBox="1">
            <a:spLocks noChangeArrowheads="1"/>
          </p:cNvSpPr>
          <p:nvPr/>
        </p:nvSpPr>
        <p:spPr bwMode="auto">
          <a:xfrm>
            <a:off x="5181600" y="4876800"/>
            <a:ext cx="21336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楷体_GB2312" pitchFamily="49" charset="-122"/>
              </a:rPr>
              <a:t>纳赛尔水库</a:t>
            </a:r>
          </a:p>
        </p:txBody>
      </p:sp>
      <p:sp>
        <p:nvSpPr>
          <p:cNvPr id="229382" name="Line 6"/>
          <p:cNvSpPr>
            <a:spLocks noChangeShapeType="1"/>
          </p:cNvSpPr>
          <p:nvPr/>
        </p:nvSpPr>
        <p:spPr bwMode="auto">
          <a:xfrm flipV="1">
            <a:off x="4267200" y="2971800"/>
            <a:ext cx="3581400" cy="7620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218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9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79" grpId="0"/>
      <p:bldP spid="229380" grpId="0" animBg="1"/>
      <p:bldP spid="229381" grpId="0" animBg="1"/>
      <p:bldP spid="22938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45" y="972185"/>
            <a:ext cx="5883910" cy="5802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 descr="非洲的分区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705" y="2555875"/>
            <a:ext cx="4215130" cy="42183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197485" y="972185"/>
            <a:ext cx="8875395" cy="15125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                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非洲北部地区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习惯上为撒哈拉沙漠以北区域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人口</a:t>
            </a:r>
            <a:r>
              <a:rPr 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2.1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亿，70%为阿拉伯人。北非主要为白色人种，阿拉伯文化与伊斯兰教，地缘与人文特征上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与西亚相近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710" y="756285"/>
            <a:ext cx="145478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北非：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426200" y="36195"/>
            <a:ext cx="2513330" cy="82740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73825" y="660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主要国家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710" y="2664000"/>
            <a:ext cx="342773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撒哈拉以南非洲：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7485" y="3366135"/>
            <a:ext cx="4486275" cy="340804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 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泛指撒哈拉沙漠中部以南非洲，俗称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“黑非洲”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，意为“黑种人的故乡”。人口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亿。撒哈拉以南非洲是世界上最贫穷的区域，其中有31个国家被联合国列为世界“最不发达国家”。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 animBg="1"/>
      <p:bldP spid="5" grpId="0" animBg="1"/>
      <p:bldP spid="7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106363"/>
            <a:ext cx="4495800" cy="655637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E14A0D"/>
                </a:solidFill>
                <a:ea typeface="隶书" panose="02010509060101010101" pitchFamily="49" charset="-122"/>
              </a:rPr>
              <a:t>阿斯旺大坝</a:t>
            </a:r>
          </a:p>
        </p:txBody>
      </p:sp>
      <p:pic>
        <p:nvPicPr>
          <p:cNvPr id="86021" name="Picture 5" descr="阿斯旺大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90600"/>
            <a:ext cx="358140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1476375" y="6021388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/>
              <a:t>阿斯旺大坝发电厂局部</a:t>
            </a:r>
          </a:p>
        </p:txBody>
      </p:sp>
      <p:pic>
        <p:nvPicPr>
          <p:cNvPr id="86023" name="Picture 7" descr="阿斯旺高坝发电厂的局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29000"/>
            <a:ext cx="35814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图片5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771" y="2083117"/>
            <a:ext cx="3938270" cy="26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35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228600" y="1371600"/>
            <a:ext cx="60737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请评价阿斯旺大坝对尼罗河流域的影响。</a:t>
            </a:r>
          </a:p>
        </p:txBody>
      </p:sp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609600" y="2286000"/>
            <a:ext cx="4968875" cy="896938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利： ①防洪、发电、灌溉、旅游、 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            养殖、航运等综合效益</a:t>
            </a:r>
          </a:p>
        </p:txBody>
      </p:sp>
      <p:sp>
        <p:nvSpPr>
          <p:cNvPr id="215046" name="Rectangle 6"/>
          <p:cNvSpPr>
            <a:spLocks noChangeArrowheads="1"/>
          </p:cNvSpPr>
          <p:nvPr/>
        </p:nvSpPr>
        <p:spPr bwMode="auto">
          <a:xfrm>
            <a:off x="152400" y="3581400"/>
            <a:ext cx="6172200" cy="2788456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弊：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①不再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定期泛滥，土壤肥力下降，农业减产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②海水倒灌，土壤盐渍化加剧，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③泥沙沉积减少，三角洲萎缩 ，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④饵料减少，渔业减产（沙丁鱼数量减少）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⑤尼罗河水质变差</a:t>
            </a:r>
            <a:endParaRPr lang="en-US" altLang="zh-CN" sz="2400" b="1" dirty="0" smtClean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pic>
        <p:nvPicPr>
          <p:cNvPr id="87045" name="Picture 7" descr="尼罗河示意图">
            <a:hlinkClick r:id="rId2" action="ppaction://hlinksldjump" highlightClick="1"/>
          </p:cNvPr>
          <p:cNvPicPr>
            <a:picLocks noChangeAspect="1" noChangeArrowheads="1"/>
          </p:cNvPicPr>
          <p:nvPr/>
        </p:nvPicPr>
        <p:blipFill>
          <a:blip r:embed="rId3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3" y="0"/>
            <a:ext cx="27447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8" name="Line 8"/>
          <p:cNvSpPr>
            <a:spLocks noChangeShapeType="1"/>
          </p:cNvSpPr>
          <p:nvPr/>
        </p:nvSpPr>
        <p:spPr bwMode="auto">
          <a:xfrm>
            <a:off x="7848600" y="1905000"/>
            <a:ext cx="457200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2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5" grpId="0" animBg="1"/>
      <p:bldP spid="215046" grpId="0" animBg="1"/>
      <p:bldP spid="21504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1" y="3025725"/>
            <a:ext cx="4618989" cy="356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二、埃 及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518910" y="82550"/>
            <a:ext cx="2420620" cy="7759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18911" y="9017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8000" y="1044000"/>
            <a:ext cx="8867775" cy="1772793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居民</a:t>
            </a:r>
            <a:r>
              <a:rPr lang="zh-CN" altLang="en-US" sz="2800" b="1" dirty="0" smtClean="0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：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+mn-ea"/>
              </a:rPr>
              <a:t>白色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  <a:cs typeface="+mn-ea"/>
              </a:rPr>
              <a:t>人种，</a:t>
            </a: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埃及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人口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9500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万，伊斯兰教为国教。埃及人口集中</a:t>
            </a: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分布在尼罗河沿岸及河口三角洲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。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首都开罗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是阿拉伯世界最大城市，人口超过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2000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万</a:t>
            </a: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100" y="2952115"/>
            <a:ext cx="4618990" cy="37096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950" y="2952115"/>
            <a:ext cx="4171315" cy="370903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经济</a:t>
            </a:r>
            <a:r>
              <a:rPr lang="zh-CN" altLang="en-US" sz="24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     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埃及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是非洲的第三大经济体，拥有全非洲相对完整的工业、农业和服务业体系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。</a:t>
            </a:r>
            <a:endParaRPr lang="zh-CN" altLang="en-US" sz="2800" b="1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石油、运河、旅游、侨汇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是主要经济支柱。</a:t>
            </a:r>
          </a:p>
        </p:txBody>
      </p:sp>
      <p:pic>
        <p:nvPicPr>
          <p:cNvPr id="8" name="图片 7" descr="timg (2)_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100" y="2952115"/>
            <a:ext cx="4618990" cy="3709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4"/>
          <p:cNvSpPr txBox="1">
            <a:spLocks noChangeArrowheads="1"/>
          </p:cNvSpPr>
          <p:nvPr/>
        </p:nvSpPr>
        <p:spPr bwMode="auto">
          <a:xfrm>
            <a:off x="1066800" y="685800"/>
            <a:ext cx="7010400" cy="6175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经济支柱：</a:t>
            </a:r>
            <a:r>
              <a:rPr lang="zh-CN" altLang="en-US" b="1">
                <a:solidFill>
                  <a:srgbClr val="FF0000"/>
                </a:solidFill>
                <a:ea typeface="楷体_GB2312" pitchFamily="49" charset="-122"/>
              </a:rPr>
              <a:t>石油、运河、侨汇、旅游</a:t>
            </a:r>
          </a:p>
        </p:txBody>
      </p:sp>
      <p:pic>
        <p:nvPicPr>
          <p:cNvPr id="89091" name="Picture 5" descr="埃及经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4876800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8598" name="Object 6"/>
          <p:cNvGraphicFramePr>
            <a:graphicFrameLocks noChangeAspect="1"/>
          </p:cNvGraphicFramePr>
          <p:nvPr/>
        </p:nvGraphicFramePr>
        <p:xfrm>
          <a:off x="4953000" y="2438400"/>
          <a:ext cx="39624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Chart" r:id="rId4" imgW="3371760" imgH="2524035" progId="MSGraph.Chart.8">
                  <p:embed followColorScheme="full"/>
                </p:oleObj>
              </mc:Choice>
              <mc:Fallback>
                <p:oleObj name="Chart" r:id="rId4" imgW="3371760" imgH="2524035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438400"/>
                        <a:ext cx="39624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50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23859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二、埃 及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518910" y="82550"/>
            <a:ext cx="2420620" cy="7759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18911" y="9017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1755" y="1080000"/>
            <a:ext cx="3937635" cy="23304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(3)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灌溉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农业：</a:t>
            </a:r>
          </a:p>
          <a:p>
            <a:pPr>
              <a:lnSpc>
                <a:spcPct val="130000"/>
              </a:lnSpc>
            </a:pP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分布：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尼罗河沿岸及河口三角洲。</a:t>
            </a: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农作物：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长绒棉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、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水稻</a:t>
            </a:r>
          </a:p>
        </p:txBody>
      </p:sp>
      <p:pic>
        <p:nvPicPr>
          <p:cNvPr id="4" name="图片 3" descr="图片1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005" y="1080135"/>
            <a:ext cx="4985385" cy="5346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755" y="3536815"/>
            <a:ext cx="3937635" cy="28898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(4)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矿产与工业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：</a:t>
            </a:r>
          </a:p>
          <a:p>
            <a:pPr>
              <a:lnSpc>
                <a:spcPct val="130000"/>
              </a:lnSpc>
            </a:pP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矿产丰富：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石油、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天然气、磷酸盐、铁、锰等。</a:t>
            </a: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工业：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石油工业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为主，纺织与食品工业发达。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" b="2139"/>
          <a:stretch>
            <a:fillRect/>
          </a:stretch>
        </p:blipFill>
        <p:spPr>
          <a:xfrm>
            <a:off x="0" y="852876"/>
            <a:ext cx="3871818" cy="58962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83704" y="247218"/>
            <a:ext cx="7571054" cy="438582"/>
          </a:xfrm>
          <a:prstGeom prst="rect">
            <a:avLst/>
          </a:prstGeom>
        </p:spPr>
        <p:txBody>
          <a:bodyPr wrap="square">
            <a:spAutoFit/>
          </a:bodyPr>
          <a:lstStyle>
            <a:defPPr/>
          </a:lstStyle>
          <a:p>
            <a:pPr algn="just">
              <a:lnSpc>
                <a:spcPct val="150000"/>
              </a:lnSpc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埃及长绒棉主要分布在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尼罗河谷地和三角洲地区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，分析该地 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种植棉花 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的有利区位条件？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1818" y="4245894"/>
            <a:ext cx="5100901" cy="2503249"/>
          </a:xfrm>
          <a:prstGeom prst="rect">
            <a:avLst/>
          </a:prstGeom>
        </p:spPr>
        <p:txBody>
          <a:bodyPr wrap="square">
            <a:spAutoFit/>
          </a:bodyPr>
          <a:lstStyle>
            <a:defPPr/>
          </a:lstStyle>
          <a:p>
            <a:pPr indent="-342900" algn="just">
              <a:lnSpc>
                <a:spcPts val="2400"/>
              </a:lnSpc>
              <a:spcBef>
                <a:spcPts val="45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①该区域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气候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较为干旱，降水少，光照充足，昼夜温差大；</a:t>
            </a:r>
          </a:p>
          <a:p>
            <a:pPr indent="-342900" algn="just">
              <a:lnSpc>
                <a:spcPts val="2400"/>
              </a:lnSpc>
              <a:spcBef>
                <a:spcPts val="45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②尼罗河中下游的定期泛滥，带来疏松透气肥沃的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冲积土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indent="-342900" algn="just">
              <a:lnSpc>
                <a:spcPts val="2400"/>
              </a:lnSpc>
              <a:spcBef>
                <a:spcPts val="45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③河流沿岸，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地形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较平坦，且有便利的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灌溉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条件；</a:t>
            </a:r>
          </a:p>
          <a:p>
            <a:pPr indent="-342900" algn="just">
              <a:lnSpc>
                <a:spcPts val="2400"/>
              </a:lnSpc>
              <a:spcBef>
                <a:spcPts val="45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④埃及境内尼罗河两岸人口稠密，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劳动力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充足；</a:t>
            </a:r>
          </a:p>
          <a:p>
            <a:pPr indent="-342900" algn="just">
              <a:lnSpc>
                <a:spcPts val="2400"/>
              </a:lnSpc>
              <a:spcBef>
                <a:spcPts val="45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⑤埃及的长绒棉生产有悠久的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历史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r>
              <a:rPr lang="zh-CN" altLang="en-US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形 9" descr="集体讨论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r:embed="rId7"/>
              </a:ext>
            </a:extLst>
          </a:blip>
          <a:stretch>
            <a:fillRect/>
          </a:stretch>
        </p:blipFill>
        <p:spPr>
          <a:xfrm>
            <a:off x="297904" y="0"/>
            <a:ext cx="685800" cy="685800"/>
          </a:xfrm>
          <a:prstGeom prst="rect">
            <a:avLst/>
          </a:prstGeom>
        </p:spPr>
      </p:pic>
      <p:pic>
        <p:nvPicPr>
          <p:cNvPr id="30" name="图片 29" descr="图片1_副本"/>
          <p:cNvPicPr>
            <a:picLocks noChangeAspect="1"/>
          </p:cNvPicPr>
          <p:nvPr/>
        </p:nvPicPr>
        <p:blipFill>
          <a:blip r:embed="rId8"/>
          <a:srcRect t="286"/>
          <a:stretch>
            <a:fillRect/>
          </a:stretch>
        </p:blipFill>
        <p:spPr>
          <a:xfrm>
            <a:off x="4365171" y="685800"/>
            <a:ext cx="4016829" cy="3162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27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410" y="3435350"/>
            <a:ext cx="4640580" cy="3231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3435350"/>
            <a:ext cx="4079875" cy="3230880"/>
          </a:xfrm>
          <a:prstGeom prst="rect">
            <a:avLst/>
          </a:prstGeom>
        </p:spPr>
      </p:pic>
      <p:pic>
        <p:nvPicPr>
          <p:cNvPr id="8" name="图片 7" descr="timg (4)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095" y="3435985"/>
            <a:ext cx="4366895" cy="32302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二、埃 及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518910" y="82550"/>
            <a:ext cx="2420620" cy="7759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18911" y="9017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r:id="rId7" imgW="914400" imgH="215900" progId="Equation.KSEE3">
                  <p:embed/>
                </p:oleObj>
              </mc:Choice>
              <mc:Fallback>
                <p:oleObj r:id="rId7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timg_副本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3435985"/>
            <a:ext cx="4354830" cy="32302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6000" y="1008000"/>
            <a:ext cx="8736330" cy="23304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(5)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旅游业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+mn-ea"/>
              </a:rPr>
              <a:t>埃及历史悠久，名胜古迹很多，又临近欧洲发达国家，具有发展旅游业的良好条件。政府也非常重视发展旅游业。</a:t>
            </a:r>
          </a:p>
          <a:p>
            <a:pPr>
              <a:lnSpc>
                <a:spcPct val="13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+mn-ea"/>
              </a:rPr>
              <a:t>主要旅游景点有金字塔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+mn-ea"/>
              </a:rPr>
              <a:t>、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+mn-ea"/>
              </a:rPr>
              <a:t>狮身人面像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+mn-ea"/>
              </a:rPr>
              <a:t>、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+mn-ea"/>
              </a:rPr>
              <a:t>卢克索神庙等。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448018"/>
            <a:ext cx="9144067" cy="1906905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  <a:alpha val="30000"/>
                </a:schemeClr>
              </a:gs>
              <a:gs pos="100000">
                <a:srgbClr val="52762D"/>
              </a:gs>
            </a:gsLst>
            <a:lin ang="5400000" scaled="0"/>
          </a:gradFill>
          <a:ln w="25400" cmpd="thickThin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南非国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145" y="3114243"/>
            <a:ext cx="796290" cy="5740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32029" y="2808021"/>
            <a:ext cx="2279650" cy="119888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南 非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三、南 非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518910" y="82550"/>
            <a:ext cx="2420620" cy="7759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18910" y="9017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地理位置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15570" y="1656000"/>
            <a:ext cx="3801110" cy="504317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位于非洲大陆的最南端，东、南、西三面被印度洋和大西洋环抱。</a:t>
            </a:r>
          </a:p>
          <a:p>
            <a:pPr>
              <a:lnSpc>
                <a:spcPct val="30000"/>
              </a:lnSpc>
            </a:pPr>
            <a:endParaRPr lang="zh-CN" altLang="en-US" sz="2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西南端的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好望角航线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是世界最繁忙的海运通道之一，有</a:t>
            </a:r>
            <a:r>
              <a:rPr lang="en-US" alt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“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西方海上生命线</a:t>
            </a:r>
            <a:r>
              <a:rPr lang="en-US" alt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”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之称。</a:t>
            </a:r>
          </a:p>
          <a:p>
            <a:pPr>
              <a:lnSpc>
                <a:spcPct val="80000"/>
              </a:lnSpc>
            </a:pPr>
            <a:endParaRPr lang="zh-CN" altLang="en-US" sz="14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最大港口：开普敦</a:t>
            </a: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最大城市：约翰内斯堡</a:t>
            </a:r>
          </a:p>
        </p:txBody>
      </p:sp>
      <p:pic>
        <p:nvPicPr>
          <p:cNvPr id="5" name="图片 4" descr="01300000098168132335774002748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835" y="1655445"/>
            <a:ext cx="5052060" cy="50355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107950" y="900000"/>
            <a:ext cx="450342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非洲大陆最南端的国家</a:t>
            </a:r>
            <a:endParaRPr lang="zh-CN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pic>
        <p:nvPicPr>
          <p:cNvPr id="3" name="图片 2" descr="timg (2)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835" y="899795"/>
            <a:ext cx="5051425" cy="33680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" name="图片 7" descr="timg (1)_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3835" y="899795"/>
            <a:ext cx="5051425" cy="33686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三、南 非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518910" y="82550"/>
            <a:ext cx="2420620" cy="7759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18910" y="9017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2000" y="1044000"/>
            <a:ext cx="3941445" cy="560451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地形：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大部分为高原地形，东部为德拉肯斯山脉，东、南、西三面边缘为沿海低地。</a:t>
            </a:r>
          </a:p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  <a:sym typeface="+mn-ea"/>
              </a:rPr>
              <a:t>气候：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南非全境大部分处于副热带高压带，</a:t>
            </a:r>
            <a:r>
              <a:rPr lang="zh-CN" altLang="en-US" sz="2800" b="1" u="sng"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北部：</a:t>
            </a:r>
            <a:r>
              <a:rPr lang="zh-CN" altLang="en-US" sz="2800" b="1" u="sng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属热带草原气候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。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+mn-ea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u="sng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南部沿海：</a:t>
            </a:r>
            <a:r>
              <a:rPr lang="zh-CN" altLang="en-US" sz="2800" b="1" u="sng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地中海气候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。</a:t>
            </a:r>
            <a:endParaRPr lang="zh-CN" altLang="en-US" sz="2800" b="1" u="sng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(3)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  <a:sym typeface="+mn-ea"/>
              </a:rPr>
              <a:t>洋流：</a:t>
            </a:r>
          </a:p>
          <a:p>
            <a:pPr>
              <a:lnSpc>
                <a:spcPct val="100000"/>
              </a:lnSpc>
            </a:pP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 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楷体" panose="02010609060101010101" charset="-122"/>
                <a:cs typeface="+mn-ea"/>
                <a:sym typeface="+mn-ea"/>
              </a:rPr>
              <a:t>①西侧：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本格拉寒流</a:t>
            </a:r>
          </a:p>
          <a:p>
            <a:pPr>
              <a:lnSpc>
                <a:spcPct val="100000"/>
              </a:lnSpc>
            </a:pP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 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楷体" panose="02010609060101010101" charset="-122"/>
                <a:cs typeface="+mn-ea"/>
                <a:sym typeface="+mn-ea"/>
              </a:rPr>
              <a:t>②东侧：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厄加勒斯暖流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pic>
        <p:nvPicPr>
          <p:cNvPr id="4" name="图片 3" descr="timg (3)"/>
          <p:cNvPicPr>
            <a:picLocks noChangeAspect="1"/>
          </p:cNvPicPr>
          <p:nvPr/>
        </p:nvPicPr>
        <p:blipFill>
          <a:blip r:embed="rId6"/>
          <a:srcRect l="7528"/>
          <a:stretch>
            <a:fillRect/>
          </a:stretch>
        </p:blipFill>
        <p:spPr>
          <a:xfrm>
            <a:off x="4067810" y="1044000"/>
            <a:ext cx="4997450" cy="56045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29200" y="5987534"/>
            <a:ext cx="4213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厄加勒斯角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东经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20°02′,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南纬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34°51′)”</a:t>
            </a:r>
            <a:endParaRPr lang="zh-CN" altLang="en-US" b="1" dirty="0"/>
          </a:p>
        </p:txBody>
      </p:sp>
      <p:sp>
        <p:nvSpPr>
          <p:cNvPr id="5" name="椭圆 4"/>
          <p:cNvSpPr/>
          <p:nvPr/>
        </p:nvSpPr>
        <p:spPr>
          <a:xfrm>
            <a:off x="5312229" y="5814000"/>
            <a:ext cx="87085" cy="10782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一、非洲概述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555" y="986790"/>
            <a:ext cx="27832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、地形特征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267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10101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51" y="1794952"/>
            <a:ext cx="3053080" cy="1038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latin typeface="+mn-ea"/>
                <a:cs typeface="+mn-ea"/>
              </a:rPr>
              <a:t>①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以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高原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为主 </a:t>
            </a: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   </a:t>
            </a:r>
            <a:r>
              <a:rPr lang="zh-CN" altLang="en-US" sz="2400" b="1" dirty="0">
                <a:solidFill>
                  <a:srgbClr val="0221DE"/>
                </a:solidFill>
                <a:latin typeface="+mn-ea"/>
                <a:cs typeface="+mn-ea"/>
              </a:rPr>
              <a:t>（高原大陆）</a:t>
            </a:r>
          </a:p>
        </p:txBody>
      </p:sp>
      <p:pic>
        <p:nvPicPr>
          <p:cNvPr id="3" name="图片 2" descr="2457331_120136053305_2_副本"/>
          <p:cNvPicPr>
            <a:picLocks noChangeAspect="1"/>
          </p:cNvPicPr>
          <p:nvPr/>
        </p:nvPicPr>
        <p:blipFill>
          <a:blip r:embed="rId2"/>
          <a:srcRect l="6316" t="235" r="244" b="7471"/>
          <a:stretch>
            <a:fillRect/>
          </a:stretch>
        </p:blipFill>
        <p:spPr>
          <a:xfrm>
            <a:off x="3422015" y="986790"/>
            <a:ext cx="5603875" cy="5735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7851" y="2972321"/>
            <a:ext cx="3400598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ct val="25000"/>
              </a:spcBef>
            </a:pPr>
            <a:r>
              <a:rPr lang="zh-CN" altLang="en-US" sz="2400" b="1" dirty="0" smtClean="0">
                <a:latin typeface="+mn-ea"/>
                <a:cs typeface="+mn-ea"/>
              </a:rPr>
              <a:t>②</a:t>
            </a:r>
            <a:r>
              <a:rPr lang="zh-CN" altLang="en-US" sz="2400" b="1" dirty="0">
                <a:latin typeface="+mn-ea"/>
              </a:rPr>
              <a:t>地势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东南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高西北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低。</a:t>
            </a:r>
          </a:p>
          <a:p>
            <a:pPr>
              <a:spcBef>
                <a:spcPct val="25000"/>
              </a:spcBef>
            </a:pPr>
            <a:r>
              <a:rPr lang="zh-CN" altLang="en-US" sz="2400" b="1" dirty="0" smtClean="0">
                <a:latin typeface="+mn-ea"/>
              </a:rPr>
              <a:t>最高峰</a:t>
            </a:r>
            <a:r>
              <a:rPr lang="en-US" altLang="zh-CN" sz="2400" b="1" dirty="0">
                <a:latin typeface="+mn-ea"/>
              </a:rPr>
              <a:t>—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乞力马扎罗山 </a:t>
            </a:r>
          </a:p>
          <a:p>
            <a:pPr>
              <a:spcBef>
                <a:spcPct val="25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         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</a:rPr>
              <a:t>(5895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米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</a:rPr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51" y="4475580"/>
            <a:ext cx="3293918" cy="8552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latin typeface="+mn-ea"/>
                <a:cs typeface="+mn-ea"/>
              </a:rPr>
              <a:t>③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+mn-ea"/>
              </a:rPr>
              <a:t>海岸线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cs typeface="+mn-ea"/>
              </a:rPr>
              <a:t>平直，</a:t>
            </a:r>
            <a:r>
              <a:rPr lang="zh-CN" altLang="en-US" sz="2400" b="1" dirty="0">
                <a:latin typeface="+mn-ea"/>
              </a:rPr>
              <a:t>海湾、半岛、岛屿少 </a:t>
            </a:r>
          </a:p>
        </p:txBody>
      </p:sp>
      <p:pic>
        <p:nvPicPr>
          <p:cNvPr id="9" name="图片 8" descr="timg (2)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986790"/>
            <a:ext cx="5608955" cy="3685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0" y="5522416"/>
            <a:ext cx="3211657" cy="9048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2400" b="1">
                <a:latin typeface="+mn-ea"/>
                <a:cs typeface="+mn-ea"/>
              </a:defRPr>
            </a:lvl1pPr>
          </a:lstStyle>
          <a:p>
            <a:r>
              <a:rPr lang="zh-CN" altLang="en-US" dirty="0"/>
              <a:t>④特殊地貌：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   东非大裂谷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4" grpId="0" bldLvl="0" animBg="1"/>
      <p:bldP spid="5" grpId="0" bldLvl="0" animBg="1"/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三、南 非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518910" y="82550"/>
            <a:ext cx="2420620" cy="7759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18910" y="9017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80000" y="1080000"/>
            <a:ext cx="8750935" cy="11245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居民：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南非人口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5177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万。其中黑人占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70%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，其余为混血人种、白人和亚裔。是著名的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“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彩虹之国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”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。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705" y="2339975"/>
            <a:ext cx="8760460" cy="3643113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矿产与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经济：</a:t>
            </a:r>
            <a:r>
              <a:rPr lang="zh-CN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金砖国家之一，非洲第二大经济体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。是非洲工业体系最完善的国家，深井采矿技术世界第一，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矿产是南非经济主要来源。</a:t>
            </a: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60000"/>
              </a:lnSpc>
            </a:pPr>
            <a:endParaRPr lang="zh-CN" altLang="en-US" sz="2800" b="1" dirty="0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矿产：黄金</a:t>
            </a:r>
            <a:r>
              <a:rPr lang="zh-CN" altLang="en-US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、</a:t>
            </a: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钻石</a:t>
            </a:r>
            <a:r>
              <a:rPr lang="zh-CN" altLang="en-US" sz="24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、</a:t>
            </a:r>
            <a:r>
              <a:rPr lang="zh-CN" altLang="en-US" sz="2800" b="1" dirty="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金刚石</a:t>
            </a:r>
          </a:p>
          <a:p>
            <a:pPr>
              <a:lnSpc>
                <a:spcPct val="60000"/>
              </a:lnSpc>
            </a:pP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此外，南非的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旅游业和农业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（畜牧业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渔业）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也较为发达。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165" y="3708400"/>
            <a:ext cx="4181475" cy="2857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图片 31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2" b="27049"/>
          <a:stretch>
            <a:fillRect/>
          </a:stretch>
        </p:blipFill>
        <p:spPr bwMode="auto">
          <a:xfrm>
            <a:off x="0" y="2862942"/>
            <a:ext cx="6727371" cy="381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0" y="-43081"/>
            <a:ext cx="76635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2019.4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28.【</a:t>
            </a:r>
            <a:r>
              <a:rPr lang="zh-CN" altLang="en-US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加试题</a:t>
            </a:r>
            <a:r>
              <a:rPr lang="en-US" altLang="zh-CN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阅读材料，完成下列问题。（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分）</a:t>
            </a:r>
            <a:endParaRPr lang="zh-CN" altLang="en-US" sz="16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材料一：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为坦桑尼亚略图。图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为图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中乙地降水量统计图。</a:t>
            </a:r>
            <a:endParaRPr lang="zh-CN" altLang="en-US" sz="1600" b="1" dirty="0"/>
          </a:p>
          <a:p>
            <a:pPr>
              <a:spcBef>
                <a:spcPct val="0"/>
              </a:spcBef>
              <a:buFontTx/>
              <a:buNone/>
            </a:pPr>
            <a:endParaRPr lang="zh-CN" altLang="en-US" b="1" dirty="0"/>
          </a:p>
        </p:txBody>
      </p:sp>
      <p:sp>
        <p:nvSpPr>
          <p:cNvPr id="3080" name="Rectangle 7"/>
          <p:cNvSpPr>
            <a:spLocks noChangeArrowheads="1"/>
          </p:cNvSpPr>
          <p:nvPr/>
        </p:nvSpPr>
        <p:spPr bwMode="auto">
          <a:xfrm>
            <a:off x="0" y="529816"/>
            <a:ext cx="92202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sz="1800" b="1" dirty="0" smtClean="0">
                <a:latin typeface="黑体" panose="02010609060101010101" pitchFamily="49" charset="-122"/>
                <a:cs typeface="Times New Roman" panose="02020603050405020304" pitchFamily="18" charset="0"/>
              </a:rPr>
              <a:t>材料</a:t>
            </a:r>
            <a:r>
              <a:rPr lang="zh-CN" sz="1800" b="1" dirty="0">
                <a:latin typeface="黑体" panose="02010609060101010101" pitchFamily="49" charset="-122"/>
                <a:cs typeface="Times New Roman" panose="02020603050405020304" pitchFamily="18" charset="0"/>
              </a:rPr>
              <a:t>二：</a:t>
            </a:r>
            <a:r>
              <a:rPr lang="zh-CN" sz="18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坦桑尼亚矿产资源丰富</a:t>
            </a:r>
            <a:r>
              <a:rPr lang="en-US" altLang="zh-CN" sz="18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境内大部分地区为高原，东部沿海地区有狭窄平原。自然保护区众多，约占国土面积的</a:t>
            </a:r>
            <a:r>
              <a:rPr lang="en-US" altLang="zh-CN" sz="18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1/3</a:t>
            </a:r>
            <a:r>
              <a:rPr lang="zh-CN" altLang="en-US" sz="1800" b="1" dirty="0">
                <a:latin typeface="楷体" panose="02010609060101010101" pitchFamily="49" charset="-122"/>
                <a:cs typeface="Times New Roman" panose="02020603050405020304" pitchFamily="18" charset="0"/>
              </a:rPr>
              <a:t>。该国经济欠发达，交通、电力等基础设施相对落后。近年来，坦桑尼亚实施经济改革，东部沿海地区吸引了大量外资，经济获得了较快发展。</a:t>
            </a:r>
            <a:endParaRPr lang="zh-CN" altLang="en-US" sz="14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）甲地处于内流区，简述该内流区形成的自然条件。</a:t>
            </a:r>
            <a:r>
              <a:rPr lang="en-US" altLang="zh-C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(3</a:t>
            </a: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altLang="zh-CN" sz="14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）该国东部地区河流不宜发展航运，说明其自然原因。</a:t>
            </a:r>
            <a:r>
              <a:rPr lang="en-US" altLang="zh-C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(3</a:t>
            </a: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altLang="zh-CN" sz="14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）与开发水电相比，有人认为该国更宜利用天然气发电，请说明理由。（</a:t>
            </a:r>
            <a:r>
              <a:rPr lang="en-US" altLang="zh-C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分）</a:t>
            </a:r>
            <a:endParaRPr lang="zh-CN" altLang="en-US" sz="14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）简述该国规划建设图中经济走廊的主要目的。（</a:t>
            </a:r>
            <a:r>
              <a:rPr lang="en-US" altLang="zh-C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zh-CN" alt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分）</a:t>
            </a:r>
            <a:endParaRPr lang="zh-CN" altLang="en-US" sz="2800" b="1" dirty="0"/>
          </a:p>
        </p:txBody>
      </p:sp>
      <p:sp>
        <p:nvSpPr>
          <p:cNvPr id="2" name="矩形 1"/>
          <p:cNvSpPr/>
          <p:nvPr/>
        </p:nvSpPr>
        <p:spPr>
          <a:xfrm>
            <a:off x="4441371" y="2473796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）盆地地形；降水量较小；蒸发量大。</a:t>
            </a:r>
            <a:endParaRPr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）降水季节变化大，水位变化大；河流落差大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流速快；河流长度较短。</a:t>
            </a:r>
            <a:endParaRPr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）天然气资源丰富；生产受季节影响较小；接近电力消费市场；有利于保护自然保护区；有利于保护河流生态环境。</a:t>
            </a:r>
            <a:endParaRPr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）开发西部地区矿产资源；带动走廊沿线地区发展；加快西部落后地区发展；促进东西部协调发展。</a:t>
            </a:r>
            <a:endParaRPr lang="zh-CN" altLang="en-US" b="0" i="0" dirty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72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4CD68"/>
            </a:gs>
            <a:gs pos="100000">
              <a:srgbClr val="0B6E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36470" y="2590165"/>
            <a:ext cx="4671060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8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课时结束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非洲政区空白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38150"/>
            <a:ext cx="6934200" cy="615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07" name="Group 3"/>
          <p:cNvGrpSpPr>
            <a:grpSpLocks/>
          </p:cNvGrpSpPr>
          <p:nvPr/>
        </p:nvGrpSpPr>
        <p:grpSpPr bwMode="auto">
          <a:xfrm>
            <a:off x="0" y="152400"/>
            <a:ext cx="6781800" cy="6076950"/>
            <a:chOff x="0" y="96"/>
            <a:chExt cx="4272" cy="3828"/>
          </a:xfrm>
        </p:grpSpPr>
        <p:graphicFrame>
          <p:nvGraphicFramePr>
            <p:cNvPr id="47108" name="Object 4"/>
            <p:cNvGraphicFramePr>
              <a:graphicFrameLocks noChangeAspect="1"/>
            </p:cNvGraphicFramePr>
            <p:nvPr/>
          </p:nvGraphicFramePr>
          <p:xfrm>
            <a:off x="144" y="96"/>
            <a:ext cx="414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5" name="BMP 图象" r:id="rId4" imgW="657317" imgH="600159" progId="Paint.Picture">
                    <p:embed/>
                  </p:oleObj>
                </mc:Choice>
                <mc:Fallback>
                  <p:oleObj name="BMP 图象" r:id="rId4" imgW="657317" imgH="600159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96"/>
                          <a:ext cx="414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09" name="Object 5"/>
            <p:cNvGraphicFramePr>
              <a:graphicFrameLocks noChangeAspect="1"/>
            </p:cNvGraphicFramePr>
            <p:nvPr/>
          </p:nvGraphicFramePr>
          <p:xfrm>
            <a:off x="144" y="576"/>
            <a:ext cx="336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6" name="BMP 图象" r:id="rId6" imgW="533474" imgH="552527" progId="Paint.Picture">
                    <p:embed/>
                  </p:oleObj>
                </mc:Choice>
                <mc:Fallback>
                  <p:oleObj name="BMP 图象" r:id="rId6" imgW="533474" imgH="552527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576"/>
                          <a:ext cx="336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0" name="Object 6"/>
            <p:cNvGraphicFramePr>
              <a:graphicFrameLocks noChangeAspect="1"/>
            </p:cNvGraphicFramePr>
            <p:nvPr/>
          </p:nvGraphicFramePr>
          <p:xfrm>
            <a:off x="144" y="1584"/>
            <a:ext cx="516" cy="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7" name="BMP 图象" r:id="rId8" imgW="819048" imgH="866896" progId="Paint.Picture">
                    <p:embed/>
                  </p:oleObj>
                </mc:Choice>
                <mc:Fallback>
                  <p:oleObj name="BMP 图象" r:id="rId8" imgW="819048" imgH="86689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584"/>
                          <a:ext cx="516" cy="5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1" name="Object 7"/>
            <p:cNvGraphicFramePr>
              <a:graphicFrameLocks noChangeAspect="1"/>
            </p:cNvGraphicFramePr>
            <p:nvPr/>
          </p:nvGraphicFramePr>
          <p:xfrm>
            <a:off x="0" y="2304"/>
            <a:ext cx="612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8" name="BMP 图象" r:id="rId10" imgW="971686" imgH="485586" progId="Paint.Picture">
                    <p:embed/>
                  </p:oleObj>
                </mc:Choice>
                <mc:Fallback>
                  <p:oleObj name="BMP 图象" r:id="rId10" imgW="971686" imgH="48558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304"/>
                          <a:ext cx="612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2" name="Object 8"/>
            <p:cNvGraphicFramePr>
              <a:graphicFrameLocks noChangeAspect="1"/>
            </p:cNvGraphicFramePr>
            <p:nvPr/>
          </p:nvGraphicFramePr>
          <p:xfrm>
            <a:off x="144" y="2784"/>
            <a:ext cx="498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9" name="BMP 图象" r:id="rId12" imgW="790476" imgH="571731" progId="Paint.Picture">
                    <p:embed/>
                  </p:oleObj>
                </mc:Choice>
                <mc:Fallback>
                  <p:oleObj name="BMP 图象" r:id="rId12" imgW="790476" imgH="571731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2784"/>
                          <a:ext cx="498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3" name="Object 9"/>
            <p:cNvGraphicFramePr>
              <a:graphicFrameLocks noChangeAspect="1"/>
            </p:cNvGraphicFramePr>
            <p:nvPr/>
          </p:nvGraphicFramePr>
          <p:xfrm>
            <a:off x="96" y="1008"/>
            <a:ext cx="498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0" name="BMP 图象" r:id="rId14" imgW="790476" imgH="676369" progId="Paint.Picture">
                    <p:embed/>
                  </p:oleObj>
                </mc:Choice>
                <mc:Fallback>
                  <p:oleObj name="BMP 图象" r:id="rId14" imgW="790476" imgH="676369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1008"/>
                          <a:ext cx="498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4" name="Object 10"/>
            <p:cNvGraphicFramePr>
              <a:graphicFrameLocks noChangeAspect="1"/>
            </p:cNvGraphicFramePr>
            <p:nvPr/>
          </p:nvGraphicFramePr>
          <p:xfrm>
            <a:off x="144" y="3408"/>
            <a:ext cx="654" cy="5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1" name="BMP 图象" r:id="rId16" imgW="1038370" imgH="819048" progId="Paint.Picture">
                    <p:embed/>
                  </p:oleObj>
                </mc:Choice>
                <mc:Fallback>
                  <p:oleObj name="BMP 图象" r:id="rId16" imgW="1038370" imgH="819048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408"/>
                          <a:ext cx="654" cy="5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5" name="Text Box 11"/>
            <p:cNvSpPr txBox="1">
              <a:spLocks noChangeArrowheads="1"/>
            </p:cNvSpPr>
            <p:nvPr/>
          </p:nvSpPr>
          <p:spPr bwMode="auto">
            <a:xfrm>
              <a:off x="528" y="144"/>
              <a:ext cx="672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咖啡</a:t>
              </a:r>
            </a:p>
          </p:txBody>
        </p:sp>
        <p:sp>
          <p:nvSpPr>
            <p:cNvPr id="47116" name="Text Box 12">
              <a:hlinkClick r:id="rId1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80" y="624"/>
              <a:ext cx="576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油棕</a:t>
              </a:r>
            </a:p>
          </p:txBody>
        </p:sp>
        <p:sp>
          <p:nvSpPr>
            <p:cNvPr id="47117" name="Text Box 13"/>
            <p:cNvSpPr txBox="1">
              <a:spLocks noChangeArrowheads="1"/>
            </p:cNvSpPr>
            <p:nvPr/>
          </p:nvSpPr>
          <p:spPr bwMode="auto">
            <a:xfrm>
              <a:off x="576" y="1104"/>
              <a:ext cx="576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剑麻</a:t>
              </a:r>
            </a:p>
          </p:txBody>
        </p:sp>
        <p:sp>
          <p:nvSpPr>
            <p:cNvPr id="47118" name="Text Box 14"/>
            <p:cNvSpPr txBox="1">
              <a:spLocks noChangeArrowheads="1"/>
            </p:cNvSpPr>
            <p:nvPr/>
          </p:nvSpPr>
          <p:spPr bwMode="auto">
            <a:xfrm>
              <a:off x="672" y="1680"/>
              <a:ext cx="624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棉花</a:t>
              </a:r>
            </a:p>
          </p:txBody>
        </p: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672" y="2304"/>
              <a:ext cx="576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花生</a:t>
              </a:r>
            </a:p>
          </p:txBody>
        </p:sp>
        <p:sp>
          <p:nvSpPr>
            <p:cNvPr id="47120" name="Text Box 16"/>
            <p:cNvSpPr txBox="1">
              <a:spLocks noChangeArrowheads="1"/>
            </p:cNvSpPr>
            <p:nvPr/>
          </p:nvSpPr>
          <p:spPr bwMode="auto">
            <a:xfrm>
              <a:off x="624" y="2832"/>
              <a:ext cx="720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可可</a:t>
              </a:r>
            </a:p>
          </p:txBody>
        </p:sp>
        <p:sp>
          <p:nvSpPr>
            <p:cNvPr id="47121" name="Text Box 17"/>
            <p:cNvSpPr txBox="1">
              <a:spLocks noChangeArrowheads="1"/>
            </p:cNvSpPr>
            <p:nvPr/>
          </p:nvSpPr>
          <p:spPr bwMode="auto">
            <a:xfrm>
              <a:off x="768" y="3600"/>
              <a:ext cx="672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香蕉</a:t>
              </a:r>
            </a:p>
          </p:txBody>
        </p:sp>
        <p:graphicFrame>
          <p:nvGraphicFramePr>
            <p:cNvPr id="47122" name="Object 18"/>
            <p:cNvGraphicFramePr>
              <a:graphicFrameLocks noChangeAspect="1"/>
            </p:cNvGraphicFramePr>
            <p:nvPr/>
          </p:nvGraphicFramePr>
          <p:xfrm>
            <a:off x="2256" y="1968"/>
            <a:ext cx="144" cy="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2" name="BMP 图象" r:id="rId19" imgW="657317" imgH="600159" progId="Paint.Picture">
                    <p:embed/>
                  </p:oleObj>
                </mc:Choice>
                <mc:Fallback>
                  <p:oleObj name="BMP 图象" r:id="rId19" imgW="657317" imgH="600159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968"/>
                          <a:ext cx="144" cy="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3" name="Object 19"/>
            <p:cNvGraphicFramePr>
              <a:graphicFrameLocks noChangeAspect="1"/>
            </p:cNvGraphicFramePr>
            <p:nvPr/>
          </p:nvGraphicFramePr>
          <p:xfrm>
            <a:off x="2784" y="1872"/>
            <a:ext cx="144" cy="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3" name="BMP 图象" r:id="rId20" imgW="657317" imgH="600159" progId="Paint.Picture">
                    <p:embed/>
                  </p:oleObj>
                </mc:Choice>
                <mc:Fallback>
                  <p:oleObj name="BMP 图象" r:id="rId20" imgW="657317" imgH="600159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1872"/>
                          <a:ext cx="144" cy="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4" name="Object 20"/>
            <p:cNvGraphicFramePr>
              <a:graphicFrameLocks noChangeAspect="1"/>
            </p:cNvGraphicFramePr>
            <p:nvPr/>
          </p:nvGraphicFramePr>
          <p:xfrm>
            <a:off x="3312" y="2256"/>
            <a:ext cx="18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4" name="BMP 图象" r:id="rId21" imgW="533474" imgH="552527" progId="Paint.Picture">
                    <p:embed/>
                  </p:oleObj>
                </mc:Choice>
                <mc:Fallback>
                  <p:oleObj name="BMP 图象" r:id="rId21" imgW="533474" imgH="552527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256"/>
                          <a:ext cx="18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5" name="Object 21"/>
            <p:cNvGraphicFramePr>
              <a:graphicFrameLocks noChangeAspect="1"/>
            </p:cNvGraphicFramePr>
            <p:nvPr/>
          </p:nvGraphicFramePr>
          <p:xfrm>
            <a:off x="3888" y="2208"/>
            <a:ext cx="150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5" name="BMP 图象" r:id="rId22" imgW="533474" imgH="552527" progId="Paint.Picture">
                    <p:embed/>
                  </p:oleObj>
                </mc:Choice>
                <mc:Fallback>
                  <p:oleObj name="BMP 图象" r:id="rId22" imgW="533474" imgH="552527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208"/>
                          <a:ext cx="150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6" name="Object 22"/>
            <p:cNvGraphicFramePr>
              <a:graphicFrameLocks noChangeAspect="1"/>
            </p:cNvGraphicFramePr>
            <p:nvPr/>
          </p:nvGraphicFramePr>
          <p:xfrm>
            <a:off x="3744" y="2592"/>
            <a:ext cx="192" cy="1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6" name="BMP 图象" r:id="rId23" imgW="790476" imgH="676369" progId="Paint.Picture">
                    <p:embed/>
                  </p:oleObj>
                </mc:Choice>
                <mc:Fallback>
                  <p:oleObj name="BMP 图象" r:id="rId23" imgW="790476" imgH="676369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2592"/>
                          <a:ext cx="192" cy="1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7" name="Object 23"/>
            <p:cNvGraphicFramePr>
              <a:graphicFrameLocks noChangeAspect="1"/>
            </p:cNvGraphicFramePr>
            <p:nvPr/>
          </p:nvGraphicFramePr>
          <p:xfrm>
            <a:off x="3408" y="1248"/>
            <a:ext cx="199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7" name="BMP 图象" r:id="rId24" imgW="819048" imgH="866896" progId="Paint.Picture">
                    <p:embed/>
                  </p:oleObj>
                </mc:Choice>
                <mc:Fallback>
                  <p:oleObj name="BMP 图象" r:id="rId24" imgW="819048" imgH="86689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248"/>
                          <a:ext cx="199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8" name="Object 24"/>
            <p:cNvGraphicFramePr>
              <a:graphicFrameLocks noChangeAspect="1"/>
            </p:cNvGraphicFramePr>
            <p:nvPr/>
          </p:nvGraphicFramePr>
          <p:xfrm flipH="1">
            <a:off x="3840" y="1776"/>
            <a:ext cx="198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8" name="BMP 图象" r:id="rId25" imgW="819048" imgH="866896" progId="Paint.Picture">
                    <p:embed/>
                  </p:oleObj>
                </mc:Choice>
                <mc:Fallback>
                  <p:oleObj name="BMP 图象" r:id="rId25" imgW="819048" imgH="86689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3840" y="1776"/>
                          <a:ext cx="198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9" name="Object 25"/>
            <p:cNvGraphicFramePr>
              <a:graphicFrameLocks noChangeAspect="1"/>
            </p:cNvGraphicFramePr>
            <p:nvPr/>
          </p:nvGraphicFramePr>
          <p:xfrm>
            <a:off x="3168" y="1968"/>
            <a:ext cx="199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9" name="BMP 图象" r:id="rId26" imgW="819048" imgH="866896" progId="Paint.Picture">
                    <p:embed/>
                  </p:oleObj>
                </mc:Choice>
                <mc:Fallback>
                  <p:oleObj name="BMP 图象" r:id="rId26" imgW="819048" imgH="86689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968"/>
                          <a:ext cx="199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30" name="Object 26"/>
            <p:cNvGraphicFramePr>
              <a:graphicFrameLocks noChangeAspect="1"/>
            </p:cNvGraphicFramePr>
            <p:nvPr/>
          </p:nvGraphicFramePr>
          <p:xfrm>
            <a:off x="2064" y="1536"/>
            <a:ext cx="240" cy="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0" name="BMP 图象" r:id="rId27" imgW="971686" imgH="485586" progId="Paint.Picture">
                    <p:embed/>
                  </p:oleObj>
                </mc:Choice>
                <mc:Fallback>
                  <p:oleObj name="BMP 图象" r:id="rId27" imgW="971686" imgH="48558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536"/>
                          <a:ext cx="240" cy="1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31" name="Object 27"/>
            <p:cNvGraphicFramePr>
              <a:graphicFrameLocks noChangeAspect="1"/>
            </p:cNvGraphicFramePr>
            <p:nvPr/>
          </p:nvGraphicFramePr>
          <p:xfrm>
            <a:off x="2640" y="1872"/>
            <a:ext cx="144" cy="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1" name="BMP 图象" r:id="rId28" imgW="790476" imgH="571731" progId="Paint.Picture">
                    <p:embed/>
                  </p:oleObj>
                </mc:Choice>
                <mc:Fallback>
                  <p:oleObj name="BMP 图象" r:id="rId28" imgW="790476" imgH="571731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872"/>
                          <a:ext cx="144" cy="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32" name="Object 28"/>
            <p:cNvGraphicFramePr>
              <a:graphicFrameLocks noChangeAspect="1"/>
            </p:cNvGraphicFramePr>
            <p:nvPr/>
          </p:nvGraphicFramePr>
          <p:xfrm>
            <a:off x="2400" y="1776"/>
            <a:ext cx="144" cy="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2" name="BMP 图象" r:id="rId29" imgW="790476" imgH="571731" progId="Paint.Picture">
                    <p:embed/>
                  </p:oleObj>
                </mc:Choice>
                <mc:Fallback>
                  <p:oleObj name="BMP 图象" r:id="rId29" imgW="790476" imgH="571731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1776"/>
                          <a:ext cx="144" cy="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33" name="Object 29"/>
            <p:cNvGraphicFramePr>
              <a:graphicFrameLocks noChangeAspect="1"/>
            </p:cNvGraphicFramePr>
            <p:nvPr/>
          </p:nvGraphicFramePr>
          <p:xfrm>
            <a:off x="4032" y="2112"/>
            <a:ext cx="240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3" name="BMP 图象" r:id="rId30" imgW="1038370" imgH="819048" progId="Paint.Picture">
                    <p:embed/>
                  </p:oleObj>
                </mc:Choice>
                <mc:Fallback>
                  <p:oleObj name="BMP 图象" r:id="rId30" imgW="1038370" imgH="819048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112"/>
                          <a:ext cx="240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34" name="Object 30"/>
            <p:cNvGraphicFramePr>
              <a:graphicFrameLocks noChangeAspect="1"/>
            </p:cNvGraphicFramePr>
            <p:nvPr/>
          </p:nvGraphicFramePr>
          <p:xfrm>
            <a:off x="3984" y="1968"/>
            <a:ext cx="192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4" name="BMP 图象" r:id="rId31" imgW="1038370" imgH="819048" progId="Paint.Picture">
                    <p:embed/>
                  </p:oleObj>
                </mc:Choice>
                <mc:Fallback>
                  <p:oleObj name="BMP 图象" r:id="rId31" imgW="1038370" imgH="819048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968"/>
                          <a:ext cx="192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35" name="Object 31"/>
            <p:cNvGraphicFramePr>
              <a:graphicFrameLocks noChangeAspect="1"/>
            </p:cNvGraphicFramePr>
            <p:nvPr/>
          </p:nvGraphicFramePr>
          <p:xfrm>
            <a:off x="2640" y="1968"/>
            <a:ext cx="192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5" name="BMP 图象" r:id="rId32" imgW="1038370" imgH="819048" progId="Paint.Picture">
                    <p:embed/>
                  </p:oleObj>
                </mc:Choice>
                <mc:Fallback>
                  <p:oleObj name="BMP 图象" r:id="rId32" imgW="1038370" imgH="819048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968"/>
                          <a:ext cx="192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2441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9"/>
          <a:stretch>
            <a:fillRect/>
          </a:stretch>
        </p:blipFill>
        <p:spPr bwMode="auto">
          <a:xfrm>
            <a:off x="1" y="2226508"/>
            <a:ext cx="4453094" cy="255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94" y="2226507"/>
            <a:ext cx="4547175" cy="2559386"/>
          </a:xfrm>
          <a:prstGeom prst="rect">
            <a:avLst/>
          </a:prstGeom>
        </p:spPr>
      </p:pic>
      <p:sp>
        <p:nvSpPr>
          <p:cNvPr id="7" name="Rectangle 51"/>
          <p:cNvSpPr>
            <a:spLocks noChangeArrowheads="1"/>
          </p:cNvSpPr>
          <p:nvPr/>
        </p:nvSpPr>
        <p:spPr bwMode="auto">
          <a:xfrm>
            <a:off x="6141422" y="4960473"/>
            <a:ext cx="87325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可可</a:t>
            </a:r>
          </a:p>
        </p:txBody>
      </p:sp>
      <p:sp>
        <p:nvSpPr>
          <p:cNvPr id="8" name="Rectangle 51"/>
          <p:cNvSpPr>
            <a:spLocks noChangeArrowheads="1"/>
          </p:cNvSpPr>
          <p:nvPr/>
        </p:nvSpPr>
        <p:spPr bwMode="auto">
          <a:xfrm>
            <a:off x="1887992" y="4960473"/>
            <a:ext cx="87325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剑麻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00188" y="200025"/>
            <a:ext cx="4872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热带经济作物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7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8086" y="370114"/>
            <a:ext cx="721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221DE"/>
                </a:solidFill>
              </a:rPr>
              <a:t>非洲粮食自给困难的原因：</a:t>
            </a:r>
            <a:endParaRPr lang="zh-CN" altLang="en-US" sz="3200" b="1" dirty="0">
              <a:solidFill>
                <a:srgbClr val="0221D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56306"/>
            <a:ext cx="6237605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</a:rPr>
              <a:t>人口增长过快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</a:rPr>
              <a:t>,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</a:rPr>
              <a:t>粮食</a:t>
            </a:r>
            <a:r>
              <a:rPr lang="zh-CN" altLang="en-US" sz="2800" b="1" dirty="0" smtClean="0">
                <a:solidFill>
                  <a:srgbClr val="333333"/>
                </a:solidFill>
                <a:latin typeface="+mn-ea"/>
              </a:rPr>
              <a:t>供不应求</a:t>
            </a:r>
            <a:endParaRPr lang="en-US" altLang="zh-CN" sz="2800" b="1" dirty="0" smtClean="0">
              <a:solidFill>
                <a:srgbClr val="333333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+mn-ea"/>
              </a:rPr>
              <a:t>生产方式落后</a:t>
            </a:r>
            <a:r>
              <a:rPr lang="en-US" altLang="zh-CN" sz="2800" b="1" dirty="0" smtClean="0">
                <a:latin typeface="+mn-ea"/>
              </a:rPr>
              <a:t>,</a:t>
            </a:r>
            <a:r>
              <a:rPr lang="zh-CN" altLang="en-US" sz="2800" b="1" dirty="0">
                <a:latin typeface="+mn-ea"/>
              </a:rPr>
              <a:t>粮食产量低而不稳。</a:t>
            </a:r>
            <a:endParaRPr lang="en-US" altLang="zh-CN" sz="28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+mn-ea"/>
              </a:rPr>
              <a:t>战争</a:t>
            </a:r>
            <a:r>
              <a:rPr lang="zh-CN" altLang="en-US" sz="2800" b="1" dirty="0">
                <a:latin typeface="+mn-ea"/>
              </a:rPr>
              <a:t>、</a:t>
            </a:r>
            <a:r>
              <a:rPr lang="zh-CN" altLang="en-US" sz="2800" b="1" dirty="0" smtClean="0">
                <a:latin typeface="+mn-ea"/>
              </a:rPr>
              <a:t>内乱，社会动荡</a:t>
            </a:r>
            <a:endParaRPr lang="en-US" altLang="zh-CN" sz="28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+mn-ea"/>
              </a:rPr>
              <a:t>自然灾害频繁</a:t>
            </a:r>
            <a:endParaRPr lang="en-US" altLang="zh-CN" sz="28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+mn-ea"/>
              </a:rPr>
              <a:t>粮食</a:t>
            </a:r>
            <a:r>
              <a:rPr lang="zh-CN" altLang="en-US" sz="2800" b="1" dirty="0" smtClean="0">
                <a:latin typeface="+mn-ea"/>
              </a:rPr>
              <a:t>生产不够重视</a:t>
            </a:r>
            <a:endParaRPr lang="en-US" altLang="zh-CN" sz="2800" b="1" dirty="0" smtClean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11" y="3559628"/>
            <a:ext cx="5176918" cy="3178628"/>
          </a:xfrm>
          <a:prstGeom prst="rect">
            <a:avLst/>
          </a:prstGeom>
        </p:spPr>
      </p:pic>
      <p:sp>
        <p:nvSpPr>
          <p:cNvPr id="7" name="左箭头 6">
            <a:hlinkClick r:id="rId3" action="ppaction://hlinksldjump"/>
          </p:cNvPr>
          <p:cNvSpPr/>
          <p:nvPr/>
        </p:nvSpPr>
        <p:spPr>
          <a:xfrm>
            <a:off x="3254829" y="6346371"/>
            <a:ext cx="272142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22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/>
          <p:nvPr/>
        </p:nvSpPr>
        <p:spPr>
          <a:xfrm>
            <a:off x="1225153" y="318256"/>
            <a:ext cx="2843927" cy="397669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zh-CN"/>
            </a:defPPr>
            <a:lvl1pPr lvl="0" defTabSz="914400">
              <a:spcBef>
                <a:spcPct val="0"/>
              </a:spcBef>
              <a:buNone/>
              <a:defRPr sz="2800" b="1" kern="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defTabSz="685800">
              <a:spcAft>
                <a:spcPct val="0"/>
              </a:spcAft>
              <a:defRPr/>
            </a:pPr>
            <a:r>
              <a:rPr lang="zh-CN" altLang="en-US" spc="150" dirty="0" smtClean="0">
                <a:sym typeface="+mn-ea"/>
              </a:rPr>
              <a:t>渔业资源</a:t>
            </a:r>
            <a:endParaRPr lang="zh-CN" altLang="en-US" spc="150" dirty="0">
              <a:sym typeface="+mn-ea"/>
            </a:endParaRPr>
          </a:p>
        </p:txBody>
      </p:sp>
      <p:pic>
        <p:nvPicPr>
          <p:cNvPr id="22529" name="Picture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4" y="1674734"/>
            <a:ext cx="4135041" cy="4174331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箭头连接符 5"/>
          <p:cNvCxnSpPr/>
          <p:nvPr/>
        </p:nvCxnSpPr>
        <p:spPr>
          <a:xfrm flipH="1">
            <a:off x="629603" y="1873091"/>
            <a:ext cx="430054" cy="100107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 rot="19920000">
            <a:off x="1644879" y="4460558"/>
            <a:ext cx="461665" cy="12739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>
                <a:solidFill>
                  <a:schemeClr val="accent1">
                    <a:lumMod val="50000"/>
                  </a:schemeClr>
                </a:solidFill>
              </a:rPr>
              <a:t>本格拉寒流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1929289" y="4551998"/>
            <a:ext cx="428149" cy="92821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 rot="1260000">
            <a:off x="329000" y="1701165"/>
            <a:ext cx="461665" cy="12739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>
                <a:solidFill>
                  <a:schemeClr val="accent1">
                    <a:lumMod val="50000"/>
                  </a:schemeClr>
                </a:solidFill>
              </a:rPr>
              <a:t>加那利寒流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667703" y="3221355"/>
            <a:ext cx="400526" cy="4376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3564255" y="4293870"/>
            <a:ext cx="504825" cy="8377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965258" y="4564857"/>
            <a:ext cx="451485" cy="93868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66211" y="3205639"/>
            <a:ext cx="66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几内亚湾暖流</a:t>
            </a:r>
          </a:p>
        </p:txBody>
      </p:sp>
      <p:sp>
        <p:nvSpPr>
          <p:cNvPr id="14" name="文本框 13"/>
          <p:cNvSpPr txBox="1"/>
          <p:nvPr/>
        </p:nvSpPr>
        <p:spPr>
          <a:xfrm rot="1680000">
            <a:off x="3284221" y="3655070"/>
            <a:ext cx="465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莫桑比克暖流</a:t>
            </a:r>
          </a:p>
        </p:txBody>
      </p:sp>
      <p:sp>
        <p:nvSpPr>
          <p:cNvPr id="2" name="文本框 1"/>
          <p:cNvSpPr txBox="1"/>
          <p:nvPr/>
        </p:nvSpPr>
        <p:spPr>
          <a:xfrm rot="1560000">
            <a:off x="4321969" y="3909954"/>
            <a:ext cx="465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马达加斯加暖流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905125" y="5325904"/>
            <a:ext cx="625793" cy="5019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225153" y="5768336"/>
            <a:ext cx="1332000" cy="0"/>
          </a:xfrm>
          <a:prstGeom prst="straightConnector1">
            <a:avLst/>
          </a:prstGeom>
          <a:ln w="57150">
            <a:solidFill>
              <a:srgbClr val="0221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372852" y="5940475"/>
            <a:ext cx="137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221DE"/>
                </a:solidFill>
              </a:rPr>
              <a:t>西风漂流</a:t>
            </a:r>
            <a:endParaRPr lang="zh-CN" altLang="en-US" b="1" dirty="0">
              <a:solidFill>
                <a:srgbClr val="0221DE"/>
              </a:solidFill>
            </a:endParaRPr>
          </a:p>
        </p:txBody>
      </p:sp>
      <p:pic>
        <p:nvPicPr>
          <p:cNvPr id="19" name="Picture 2" descr="世界洋流分布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94" y="1053258"/>
            <a:ext cx="89344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左箭头 17">
            <a:hlinkClick r:id="rId4" action="ppaction://hlinksldjump"/>
          </p:cNvPr>
          <p:cNvSpPr/>
          <p:nvPr/>
        </p:nvSpPr>
        <p:spPr>
          <a:xfrm>
            <a:off x="166211" y="6503074"/>
            <a:ext cx="272142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7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  <p:bldP spid="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36" y="1357754"/>
            <a:ext cx="3138488" cy="5363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4"/>
          <a:stretch>
            <a:fillRect/>
          </a:stretch>
        </p:blipFill>
        <p:spPr>
          <a:xfrm>
            <a:off x="182346" y="1357754"/>
            <a:ext cx="4100658" cy="20720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2345" y="94702"/>
            <a:ext cx="4307092" cy="11757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 smtClean="0">
                <a:latin typeface="+mn-ea"/>
                <a:cs typeface="+mn-ea"/>
              </a:rPr>
              <a:t>④特殊地貌：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cs typeface="+mn-ea"/>
              </a:rPr>
              <a:t>东非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+mn-ea"/>
              </a:rPr>
              <a:t>大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cs typeface="+mn-ea"/>
              </a:rPr>
              <a:t>裂谷</a:t>
            </a:r>
            <a:endParaRPr lang="en-US" altLang="zh-CN" sz="2400" b="1" dirty="0" smtClean="0">
              <a:solidFill>
                <a:schemeClr val="tx1"/>
              </a:solidFill>
              <a:latin typeface="+mn-ea"/>
              <a:cs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+mn-ea"/>
              </a:rPr>
              <a:t>（</a:t>
            </a:r>
            <a:r>
              <a:rPr lang="zh-CN" altLang="en-US" sz="2000" b="1" dirty="0" smtClean="0">
                <a:solidFill>
                  <a:srgbClr val="0221DE"/>
                </a:solidFill>
                <a:latin typeface="+mn-ea"/>
                <a:cs typeface="+mn-ea"/>
              </a:rPr>
              <a:t>板块内部张裂，地壳断裂下陷，</a:t>
            </a:r>
            <a:endParaRPr lang="en-US" altLang="zh-CN" sz="2000" b="1" dirty="0" smtClean="0">
              <a:solidFill>
                <a:srgbClr val="0221DE"/>
              </a:solidFill>
              <a:latin typeface="+mn-ea"/>
              <a:cs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 smtClean="0">
                <a:solidFill>
                  <a:srgbClr val="0221DE"/>
                </a:solidFill>
                <a:latin typeface="+mn-ea"/>
                <a:cs typeface="+mn-ea"/>
              </a:rPr>
              <a:t>裂谷</a:t>
            </a:r>
            <a:r>
              <a:rPr lang="zh-CN" altLang="en-US" sz="2000" b="1" dirty="0">
                <a:solidFill>
                  <a:srgbClr val="0221DE"/>
                </a:solidFill>
                <a:latin typeface="+mn-ea"/>
                <a:cs typeface="+mn-ea"/>
              </a:rPr>
              <a:t>带内</a:t>
            </a:r>
            <a:r>
              <a:rPr lang="zh-CN" altLang="en-US" sz="2000" b="1" u="sng" dirty="0">
                <a:solidFill>
                  <a:srgbClr val="FF0000"/>
                </a:solidFill>
                <a:latin typeface="+mn-ea"/>
                <a:cs typeface="+mn-ea"/>
              </a:rPr>
              <a:t>多火山、断陷谷、构造湖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+mn-ea"/>
              </a:rPr>
              <a:t>）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6437810" y="1013096"/>
            <a:ext cx="1223963" cy="503238"/>
          </a:xfrm>
          <a:prstGeom prst="wedgeRoundRectCallout">
            <a:avLst>
              <a:gd name="adj1" fmla="val -57761"/>
              <a:gd name="adj2" fmla="val 220689"/>
              <a:gd name="adj3" fmla="val 16667"/>
            </a:avLst>
          </a:prstGeom>
          <a:solidFill>
            <a:srgbClr val="FF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死 海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046336" y="6078982"/>
            <a:ext cx="1873250" cy="503238"/>
          </a:xfrm>
          <a:prstGeom prst="wedgeRoundRectCallout">
            <a:avLst>
              <a:gd name="adj1" fmla="val -81325"/>
              <a:gd name="adj2" fmla="val -208445"/>
              <a:gd name="adj3" fmla="val 16667"/>
            </a:avLst>
          </a:prstGeom>
          <a:solidFill>
            <a:srgbClr val="FF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赞比西河口</a:t>
            </a:r>
          </a:p>
        </p:txBody>
      </p:sp>
      <p:pic>
        <p:nvPicPr>
          <p:cNvPr id="10" name="图片 9" descr="六大板块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00" y="3517150"/>
            <a:ext cx="4078903" cy="306507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010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8be3b598-482d-483d-bcc6-5d8909c9537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</TotalTime>
  <Words>4114</Words>
  <Application>Microsoft Office PowerPoint</Application>
  <PresentationFormat>全屏显示(4:3)</PresentationFormat>
  <Paragraphs>479</Paragraphs>
  <Slides>86</Slides>
  <Notes>18</Notes>
  <HiddenSlides>2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86</vt:i4>
      </vt:variant>
    </vt:vector>
  </HeadingPairs>
  <TitlesOfParts>
    <vt:vector size="108" baseType="lpstr">
      <vt:lpstr>MS PGothic</vt:lpstr>
      <vt:lpstr>PMingLiU</vt:lpstr>
      <vt:lpstr>黑体</vt:lpstr>
      <vt:lpstr>华文楷体</vt:lpstr>
      <vt:lpstr>华文中宋</vt:lpstr>
      <vt:lpstr>楷体</vt:lpstr>
      <vt:lpstr>楷体_GB2312</vt:lpstr>
      <vt:lpstr>隶书</vt:lpstr>
      <vt:lpstr>宋体</vt:lpstr>
      <vt:lpstr>微软雅黑</vt:lpstr>
      <vt:lpstr>微软雅黑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默认设计模板</vt:lpstr>
      <vt:lpstr>Equation.KSEE3</vt:lpstr>
      <vt:lpstr>Chart</vt:lpstr>
      <vt:lpstr>BMP 图象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东非大裂谷景观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撒哈拉以南非洲特有的民族歌舞</vt:lpstr>
      <vt:lpstr>PowerPoint 演示文稿</vt:lpstr>
      <vt:lpstr>PowerPoint 演示文稿</vt:lpstr>
      <vt:lpstr>粗旷奔放的非洲绘画艺术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阿斯旺大坝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User</cp:lastModifiedBy>
  <cp:revision>407</cp:revision>
  <dcterms:created xsi:type="dcterms:W3CDTF">2018-12-23T05:02:00Z</dcterms:created>
  <dcterms:modified xsi:type="dcterms:W3CDTF">2020-11-05T06:41:15Z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